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5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Source Serif Pro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2" roundtripDataSignature="AMtx7mjsxCulQsD2BrYI+mbigNJNX8to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139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2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3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7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98365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5940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3626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2060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3491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196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974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5250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565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6589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2314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1203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9407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3122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3191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49723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0118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97487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20262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82931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49174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80346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7342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24409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0150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9668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36166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83703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62092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59101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2542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12773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31705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3503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78399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64665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98813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60409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65025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80652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63139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4356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19092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90114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9653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51299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3471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9475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7550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0088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9558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2"/>
          <p:cNvSpPr txBox="1">
            <a:spLocks noGrp="1"/>
          </p:cNvSpPr>
          <p:nvPr>
            <p:ph type="ctrTitle"/>
          </p:nvPr>
        </p:nvSpPr>
        <p:spPr>
          <a:xfrm>
            <a:off x="2124075" y="5229225"/>
            <a:ext cx="6626225" cy="11509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lt2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2"/>
          <p:cNvSpPr txBox="1">
            <a:spLocks noGrp="1"/>
          </p:cNvSpPr>
          <p:nvPr>
            <p:ph type="subTitle" idx="1"/>
          </p:nvPr>
        </p:nvSpPr>
        <p:spPr>
          <a:xfrm>
            <a:off x="2124075" y="6164263"/>
            <a:ext cx="6626225" cy="50323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lt2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5"/>
          <p:cNvSpPr txBox="1">
            <a:spLocks noGrp="1"/>
          </p:cNvSpPr>
          <p:nvPr>
            <p:ph type="title"/>
          </p:nvPr>
        </p:nvSpPr>
        <p:spPr>
          <a:xfrm>
            <a:off x="468313" y="260350"/>
            <a:ext cx="8207375" cy="1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5"/>
          <p:cNvSpPr txBox="1">
            <a:spLocks noGrp="1"/>
          </p:cNvSpPr>
          <p:nvPr>
            <p:ph type="body" idx="1"/>
          </p:nvPr>
        </p:nvSpPr>
        <p:spPr>
          <a:xfrm rot="5400000">
            <a:off x="2627313" y="117475"/>
            <a:ext cx="3889375" cy="820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2" name="Google Shape;72;p65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5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5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6"/>
          <p:cNvSpPr txBox="1">
            <a:spLocks noGrp="1"/>
          </p:cNvSpPr>
          <p:nvPr>
            <p:ph type="title"/>
          </p:nvPr>
        </p:nvSpPr>
        <p:spPr>
          <a:xfrm rot="5400000">
            <a:off x="4697413" y="2187575"/>
            <a:ext cx="5905500" cy="2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6"/>
          <p:cNvSpPr txBox="1">
            <a:spLocks noGrp="1"/>
          </p:cNvSpPr>
          <p:nvPr>
            <p:ph type="body" idx="1"/>
          </p:nvPr>
        </p:nvSpPr>
        <p:spPr>
          <a:xfrm rot="5400000">
            <a:off x="517525" y="211138"/>
            <a:ext cx="5905500" cy="600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8" name="Google Shape;78;p66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6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6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4"/>
          <p:cNvSpPr txBox="1">
            <a:spLocks noGrp="1"/>
          </p:cNvSpPr>
          <p:nvPr>
            <p:ph type="title"/>
          </p:nvPr>
        </p:nvSpPr>
        <p:spPr>
          <a:xfrm>
            <a:off x="1908175" y="260350"/>
            <a:ext cx="67675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4"/>
          <p:cNvSpPr txBox="1">
            <a:spLocks noGrp="1"/>
          </p:cNvSpPr>
          <p:nvPr>
            <p:ph type="body" idx="1"/>
          </p:nvPr>
        </p:nvSpPr>
        <p:spPr>
          <a:xfrm>
            <a:off x="1908175" y="1600200"/>
            <a:ext cx="6778625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0" name="Google Shape;90;p54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4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4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5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5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5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6"/>
          <p:cNvSpPr txBox="1">
            <a:spLocks noGrp="1"/>
          </p:cNvSpPr>
          <p:nvPr>
            <p:ph type="title"/>
          </p:nvPr>
        </p:nvSpPr>
        <p:spPr>
          <a:xfrm>
            <a:off x="1908175" y="260350"/>
            <a:ext cx="67675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6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6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6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67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67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67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9pPr>
          </a:lstStyle>
          <a:p>
            <a:endParaRPr/>
          </a:p>
        </p:txBody>
      </p:sp>
      <p:sp>
        <p:nvSpPr>
          <p:cNvPr id="111" name="Google Shape;111;p68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68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68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9"/>
          <p:cNvSpPr txBox="1">
            <a:spLocks noGrp="1"/>
          </p:cNvSpPr>
          <p:nvPr>
            <p:ph type="title"/>
          </p:nvPr>
        </p:nvSpPr>
        <p:spPr>
          <a:xfrm>
            <a:off x="1908175" y="260350"/>
            <a:ext cx="67675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69"/>
          <p:cNvSpPr txBox="1">
            <a:spLocks noGrp="1"/>
          </p:cNvSpPr>
          <p:nvPr>
            <p:ph type="body" idx="1"/>
          </p:nvPr>
        </p:nvSpPr>
        <p:spPr>
          <a:xfrm>
            <a:off x="1908175" y="1600200"/>
            <a:ext cx="33131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17" name="Google Shape;117;p69"/>
          <p:cNvSpPr txBox="1">
            <a:spLocks noGrp="1"/>
          </p:cNvSpPr>
          <p:nvPr>
            <p:ph type="body" idx="2"/>
          </p:nvPr>
        </p:nvSpPr>
        <p:spPr>
          <a:xfrm>
            <a:off x="5373688" y="1600200"/>
            <a:ext cx="3313112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18" name="Google Shape;118;p69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69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69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7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125" name="Google Shape;125;p7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126" name="Google Shape;126;p7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127" name="Google Shape;127;p70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70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70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9pPr>
          </a:lstStyle>
          <a:p>
            <a:endParaRPr/>
          </a:p>
        </p:txBody>
      </p:sp>
      <p:sp>
        <p:nvSpPr>
          <p:cNvPr id="133" name="Google Shape;133;p7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134" name="Google Shape;134;p71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71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71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7"/>
          <p:cNvSpPr txBox="1">
            <a:spLocks noGrp="1"/>
          </p:cNvSpPr>
          <p:nvPr>
            <p:ph type="title"/>
          </p:nvPr>
        </p:nvSpPr>
        <p:spPr>
          <a:xfrm>
            <a:off x="468313" y="260350"/>
            <a:ext cx="8207375" cy="1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7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7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7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7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141" name="Google Shape;141;p72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72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72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3"/>
          <p:cNvSpPr txBox="1">
            <a:spLocks noGrp="1"/>
          </p:cNvSpPr>
          <p:nvPr>
            <p:ph type="title"/>
          </p:nvPr>
        </p:nvSpPr>
        <p:spPr>
          <a:xfrm>
            <a:off x="1908175" y="260350"/>
            <a:ext cx="67675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73"/>
          <p:cNvSpPr txBox="1">
            <a:spLocks noGrp="1"/>
          </p:cNvSpPr>
          <p:nvPr>
            <p:ph type="body" idx="1"/>
          </p:nvPr>
        </p:nvSpPr>
        <p:spPr>
          <a:xfrm rot="5400000">
            <a:off x="3034506" y="473869"/>
            <a:ext cx="4525963" cy="677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47" name="Google Shape;147;p73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73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3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4"/>
          <p:cNvSpPr txBox="1">
            <a:spLocks noGrp="1"/>
          </p:cNvSpPr>
          <p:nvPr>
            <p:ph type="title"/>
          </p:nvPr>
        </p:nvSpPr>
        <p:spPr>
          <a:xfrm rot="5400000">
            <a:off x="4906963" y="2346326"/>
            <a:ext cx="5865813" cy="169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74"/>
          <p:cNvSpPr txBox="1">
            <a:spLocks noGrp="1"/>
          </p:cNvSpPr>
          <p:nvPr>
            <p:ph type="body" idx="1"/>
          </p:nvPr>
        </p:nvSpPr>
        <p:spPr>
          <a:xfrm rot="5400000">
            <a:off x="1441450" y="727075"/>
            <a:ext cx="5865813" cy="4932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3" name="Google Shape;153;p74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74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74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8"/>
          <p:cNvSpPr txBox="1">
            <a:spLocks noGrp="1"/>
          </p:cNvSpPr>
          <p:nvPr>
            <p:ph type="title"/>
          </p:nvPr>
        </p:nvSpPr>
        <p:spPr>
          <a:xfrm>
            <a:off x="468313" y="260350"/>
            <a:ext cx="8207375" cy="1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body" idx="1"/>
          </p:nvPr>
        </p:nvSpPr>
        <p:spPr>
          <a:xfrm>
            <a:off x="468313" y="2276475"/>
            <a:ext cx="8207375" cy="388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8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8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9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9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0"/>
          <p:cNvSpPr txBox="1">
            <a:spLocks noGrp="1"/>
          </p:cNvSpPr>
          <p:nvPr>
            <p:ph type="title"/>
          </p:nvPr>
        </p:nvSpPr>
        <p:spPr>
          <a:xfrm>
            <a:off x="468313" y="260350"/>
            <a:ext cx="8207375" cy="1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body" idx="1"/>
          </p:nvPr>
        </p:nvSpPr>
        <p:spPr>
          <a:xfrm>
            <a:off x="468313" y="2276475"/>
            <a:ext cx="4027487" cy="388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body" idx="2"/>
          </p:nvPr>
        </p:nvSpPr>
        <p:spPr>
          <a:xfrm>
            <a:off x="4648200" y="2276475"/>
            <a:ext cx="4027488" cy="388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0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0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1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1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2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2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»"/>
              <a:defRPr sz="2000"/>
            </a:lvl9pPr>
          </a:lstStyle>
          <a:p>
            <a:endParaRPr/>
          </a:p>
        </p:txBody>
      </p:sp>
      <p:sp>
        <p:nvSpPr>
          <p:cNvPr id="58" name="Google Shape;58;p6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59" name="Google Shape;59;p63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3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3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6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64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4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64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1"/>
          <p:cNvSpPr txBox="1">
            <a:spLocks noGrp="1"/>
          </p:cNvSpPr>
          <p:nvPr>
            <p:ph type="title"/>
          </p:nvPr>
        </p:nvSpPr>
        <p:spPr>
          <a:xfrm>
            <a:off x="468313" y="260350"/>
            <a:ext cx="8207375" cy="1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51"/>
          <p:cNvSpPr txBox="1">
            <a:spLocks noGrp="1"/>
          </p:cNvSpPr>
          <p:nvPr>
            <p:ph type="body" idx="1"/>
          </p:nvPr>
        </p:nvSpPr>
        <p:spPr>
          <a:xfrm>
            <a:off x="468313" y="2276475"/>
            <a:ext cx="8207375" cy="388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1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1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51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3"/>
          <p:cNvSpPr txBox="1">
            <a:spLocks noGrp="1"/>
          </p:cNvSpPr>
          <p:nvPr>
            <p:ph type="title"/>
          </p:nvPr>
        </p:nvSpPr>
        <p:spPr>
          <a:xfrm>
            <a:off x="1908175" y="260350"/>
            <a:ext cx="67675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53"/>
          <p:cNvSpPr txBox="1">
            <a:spLocks noGrp="1"/>
          </p:cNvSpPr>
          <p:nvPr>
            <p:ph type="body" idx="1"/>
          </p:nvPr>
        </p:nvSpPr>
        <p:spPr>
          <a:xfrm>
            <a:off x="1908175" y="1600200"/>
            <a:ext cx="6778625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53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53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53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agaszostek/history-and-future-of-human-computer-interaction-hci-and-interaction-desig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agaszostek/history-and-future-of-human-computer-interaction-hci-and-interaction-design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"/>
          <p:cNvSpPr txBox="1">
            <a:spLocks noGrp="1"/>
          </p:cNvSpPr>
          <p:nvPr>
            <p:ph type="ctrTitle"/>
          </p:nvPr>
        </p:nvSpPr>
        <p:spPr>
          <a:xfrm>
            <a:off x="-540568" y="4005064"/>
            <a:ext cx="6442075" cy="132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IT- 4201</a:t>
            </a:r>
            <a:br>
              <a:rPr lang="en-US">
                <a:solidFill>
                  <a:schemeClr val="lt2"/>
                </a:solidFill>
              </a:rPr>
            </a:br>
            <a:r>
              <a:rPr lang="en-US">
                <a:solidFill>
                  <a:schemeClr val="lt2"/>
                </a:solidFill>
              </a:rPr>
              <a:t>Human Computer Interaction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61" name="Google Shape;161;p1"/>
          <p:cNvSpPr/>
          <p:nvPr/>
        </p:nvSpPr>
        <p:spPr>
          <a:xfrm>
            <a:off x="323529" y="5149452"/>
            <a:ext cx="4752528" cy="51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Lecture # - 2</a:t>
            </a:r>
            <a:endParaRPr sz="24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"/>
          <p:cNvSpPr txBox="1">
            <a:spLocks noGrp="1"/>
          </p:cNvSpPr>
          <p:nvPr>
            <p:ph type="title"/>
          </p:nvPr>
        </p:nvSpPr>
        <p:spPr>
          <a:xfrm>
            <a:off x="1907704" y="454888"/>
            <a:ext cx="7236296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1"/>
              <a:t>SketchPad by Ivan Sutherland (cont.)</a:t>
            </a:r>
            <a:endParaRPr sz="3866" b="1"/>
          </a:p>
        </p:txBody>
      </p:sp>
      <p:sp>
        <p:nvSpPr>
          <p:cNvPr id="228" name="Google Shape;228;p10"/>
          <p:cNvSpPr/>
          <p:nvPr/>
        </p:nvSpPr>
        <p:spPr>
          <a:xfrm>
            <a:off x="2048307" y="1262821"/>
            <a:ext cx="6358909" cy="476917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1"/>
          <p:cNvSpPr txBox="1"/>
          <p:nvPr/>
        </p:nvSpPr>
        <p:spPr>
          <a:xfrm>
            <a:off x="1954263" y="1927432"/>
            <a:ext cx="6578178" cy="3459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t" anchorCtr="0">
            <a:spAutoFit/>
          </a:bodyPr>
          <a:lstStyle/>
          <a:p>
            <a:pPr marL="351829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9"/>
              <a:buFont typeface="Arial"/>
              <a:buChar char="•"/>
            </a:pPr>
            <a:r>
              <a:rPr lang="en-US" sz="2109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Direct manipulation of objects</a:t>
            </a:r>
            <a:endParaRPr sz="2109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1829" marR="0" lvl="0" indent="-342900" algn="l" rtl="0">
              <a:spcBef>
                <a:spcPts val="1828"/>
              </a:spcBef>
              <a:spcAft>
                <a:spcPts val="0"/>
              </a:spcAft>
              <a:buClr>
                <a:schemeClr val="dk1"/>
              </a:buClr>
              <a:buSzPts val="2109"/>
              <a:buFont typeface="Arial"/>
              <a:buChar char="•"/>
            </a:pPr>
            <a:r>
              <a:rPr lang="en-US" sz="2109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SketchPad paved the way for the Graphical User Interface</a:t>
            </a:r>
            <a:endParaRPr/>
          </a:p>
          <a:p>
            <a:pPr marL="351829" marR="3572" lvl="0" indent="-342900" algn="l" rtl="0">
              <a:lnSpc>
                <a:spcPct val="1729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9"/>
              <a:buFont typeface="Arial"/>
              <a:buChar char="•"/>
            </a:pPr>
            <a:r>
              <a:rPr lang="en-US" sz="2109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Sutherland’s PhD thesis also defined the terms “objects” and “instance”.</a:t>
            </a:r>
            <a:endParaRPr/>
          </a:p>
          <a:p>
            <a:pPr marL="351829" marR="3572" lvl="0" indent="-342900" algn="l" rtl="0">
              <a:lnSpc>
                <a:spcPct val="1729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9"/>
              <a:buFont typeface="Arial"/>
              <a:buChar char="•"/>
            </a:pPr>
            <a:r>
              <a:rPr lang="en-US" sz="2109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SketchPad is the first object-oriented programming system.</a:t>
            </a:r>
            <a:endParaRPr sz="2109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1"/>
          <p:cNvSpPr txBox="1">
            <a:spLocks noGrp="1"/>
          </p:cNvSpPr>
          <p:nvPr>
            <p:ph type="title"/>
          </p:nvPr>
        </p:nvSpPr>
        <p:spPr>
          <a:xfrm>
            <a:off x="1954262" y="919960"/>
            <a:ext cx="7189738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marR="3572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1"/>
              <a:t>SketchPad by Ivan Sutherland (cont.)</a:t>
            </a:r>
            <a:endParaRPr sz="3866" b="1"/>
          </a:p>
        </p:txBody>
      </p:sp>
      <p:sp>
        <p:nvSpPr>
          <p:cNvPr id="235" name="Google Shape;235;p11"/>
          <p:cNvSpPr/>
          <p:nvPr/>
        </p:nvSpPr>
        <p:spPr>
          <a:xfrm>
            <a:off x="3407141" y="5229200"/>
            <a:ext cx="2312637" cy="15072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"/>
          <p:cNvSpPr txBox="1"/>
          <p:nvPr/>
        </p:nvSpPr>
        <p:spPr>
          <a:xfrm>
            <a:off x="1907704" y="6189118"/>
            <a:ext cx="6624736" cy="37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t" anchorCtr="0">
            <a:spAutoFit/>
          </a:bodyPr>
          <a:lstStyle/>
          <a:p>
            <a:pPr marL="892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5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https://www.slideshare.net/agaszostek/history-and-future-of-human-computer-interaction-hci-and-interaction-design</a:t>
            </a:r>
            <a:endParaRPr sz="1195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2"/>
          <p:cNvSpPr/>
          <p:nvPr/>
        </p:nvSpPr>
        <p:spPr>
          <a:xfrm>
            <a:off x="2237794" y="1412776"/>
            <a:ext cx="6610327" cy="468647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"/>
          <p:cNvSpPr txBox="1">
            <a:spLocks noGrp="1"/>
          </p:cNvSpPr>
          <p:nvPr>
            <p:ph type="title"/>
          </p:nvPr>
        </p:nvSpPr>
        <p:spPr>
          <a:xfrm>
            <a:off x="2051720" y="476672"/>
            <a:ext cx="6182916" cy="119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marR="3572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1"/>
              <a:t>First mouse by Engelbard at  Stanford (1963)</a:t>
            </a:r>
            <a:endParaRPr sz="3866" b="1"/>
          </a:p>
        </p:txBody>
      </p:sp>
      <p:sp>
        <p:nvSpPr>
          <p:cNvPr id="247" name="Google Shape;247;p13"/>
          <p:cNvSpPr/>
          <p:nvPr/>
        </p:nvSpPr>
        <p:spPr>
          <a:xfrm>
            <a:off x="2051721" y="1814297"/>
            <a:ext cx="3672408" cy="404577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24128" y="2060848"/>
            <a:ext cx="3096343" cy="3528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"/>
          <p:cNvSpPr txBox="1">
            <a:spLocks noGrp="1"/>
          </p:cNvSpPr>
          <p:nvPr>
            <p:ph type="title"/>
          </p:nvPr>
        </p:nvSpPr>
        <p:spPr>
          <a:xfrm>
            <a:off x="1979712" y="2420888"/>
            <a:ext cx="6696744" cy="119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marR="3572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/>
              <a:t>Nothing eventful happened in the  next 10 years…</a:t>
            </a:r>
            <a:endParaRPr sz="3866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5"/>
          <p:cNvSpPr txBox="1">
            <a:spLocks noGrp="1"/>
          </p:cNvSpPr>
          <p:nvPr>
            <p:ph type="title"/>
          </p:nvPr>
        </p:nvSpPr>
        <p:spPr>
          <a:xfrm>
            <a:off x="2051720" y="251344"/>
            <a:ext cx="3754487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1"/>
              <a:t>Xerox Alto (1973)</a:t>
            </a:r>
            <a:endParaRPr sz="3866" b="1"/>
          </a:p>
        </p:txBody>
      </p:sp>
      <p:sp>
        <p:nvSpPr>
          <p:cNvPr id="259" name="Google Shape;259;p15"/>
          <p:cNvSpPr/>
          <p:nvPr/>
        </p:nvSpPr>
        <p:spPr>
          <a:xfrm>
            <a:off x="2262748" y="1196752"/>
            <a:ext cx="3610258" cy="48136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5"/>
          <p:cNvSpPr/>
          <p:nvPr/>
        </p:nvSpPr>
        <p:spPr>
          <a:xfrm>
            <a:off x="6084168" y="2403259"/>
            <a:ext cx="288032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It is a computer designed from its inception to support an operating system based on a graphical user interface, later using the desktop metaphor.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6"/>
          <p:cNvSpPr/>
          <p:nvPr/>
        </p:nvSpPr>
        <p:spPr>
          <a:xfrm>
            <a:off x="3295048" y="1689712"/>
            <a:ext cx="5237392" cy="47108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2051720" y="251344"/>
            <a:ext cx="6192688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Xerox Alto (1973) (cont.)</a:t>
            </a:r>
            <a:endParaRPr sz="3866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>
            <a:spLocks noGrp="1"/>
          </p:cNvSpPr>
          <p:nvPr>
            <p:ph type="title"/>
          </p:nvPr>
        </p:nvSpPr>
        <p:spPr>
          <a:xfrm>
            <a:off x="2044079" y="620688"/>
            <a:ext cx="3247281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/>
              <a:t>VisiCalc (1979)</a:t>
            </a:r>
            <a:endParaRPr sz="3866"/>
          </a:p>
        </p:txBody>
      </p:sp>
      <p:sp>
        <p:nvSpPr>
          <p:cNvPr id="272" name="Google Shape;272;p17"/>
          <p:cNvSpPr/>
          <p:nvPr/>
        </p:nvSpPr>
        <p:spPr>
          <a:xfrm>
            <a:off x="2195736" y="1694881"/>
            <a:ext cx="6797702" cy="46612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8"/>
          <p:cNvSpPr txBox="1">
            <a:spLocks noGrp="1"/>
          </p:cNvSpPr>
          <p:nvPr>
            <p:ph type="title"/>
          </p:nvPr>
        </p:nvSpPr>
        <p:spPr>
          <a:xfrm>
            <a:off x="2123728" y="458569"/>
            <a:ext cx="6577161" cy="119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marR="3572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1"/>
              <a:t>VisiCalc was the Killer App for  Personal Computers</a:t>
            </a:r>
            <a:endParaRPr sz="3866" b="1"/>
          </a:p>
        </p:txBody>
      </p:sp>
      <p:sp>
        <p:nvSpPr>
          <p:cNvPr id="278" name="Google Shape;278;p18"/>
          <p:cNvSpPr/>
          <p:nvPr/>
        </p:nvSpPr>
        <p:spPr>
          <a:xfrm>
            <a:off x="6565962" y="4771537"/>
            <a:ext cx="1922814" cy="13184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8"/>
          <p:cNvSpPr txBox="1"/>
          <p:nvPr/>
        </p:nvSpPr>
        <p:spPr>
          <a:xfrm>
            <a:off x="1907703" y="1844824"/>
            <a:ext cx="6793185" cy="2381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t" anchorCtr="0">
            <a:spAutoFit/>
          </a:bodyPr>
          <a:lstStyle/>
          <a:p>
            <a:pPr marL="351829" marR="3572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9"/>
              <a:buFont typeface="Arial"/>
              <a:buChar char="•"/>
            </a:pPr>
            <a:r>
              <a:rPr lang="en-US" sz="2109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Turned the microcomputer from a hobby for nerds into a serious thing.</a:t>
            </a:r>
            <a:endParaRPr sz="2109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1829" marR="1135816" lvl="0" indent="-342900" algn="l" rtl="0">
              <a:lnSpc>
                <a:spcPct val="177100"/>
              </a:lnSpc>
              <a:spcBef>
                <a:spcPts val="18"/>
              </a:spcBef>
              <a:spcAft>
                <a:spcPts val="0"/>
              </a:spcAft>
              <a:buClr>
                <a:schemeClr val="dk1"/>
              </a:buClr>
              <a:buSzPts val="2109"/>
              <a:buFont typeface="Arial"/>
              <a:buChar char="•"/>
            </a:pPr>
            <a:r>
              <a:rPr lang="en-US" sz="2109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Because of it, IBM introduced the IBM PC.</a:t>
            </a:r>
            <a:endParaRPr/>
          </a:p>
          <a:p>
            <a:pPr marL="351829" marR="1135816" lvl="0" indent="-342900" algn="l" rtl="0">
              <a:lnSpc>
                <a:spcPct val="177100"/>
              </a:lnSpc>
              <a:spcBef>
                <a:spcPts val="18"/>
              </a:spcBef>
              <a:spcAft>
                <a:spcPts val="0"/>
              </a:spcAft>
              <a:buClr>
                <a:schemeClr val="dk1"/>
              </a:buClr>
              <a:buSzPts val="2109"/>
              <a:buFont typeface="Arial"/>
              <a:buChar char="•"/>
            </a:pPr>
            <a:r>
              <a:rPr lang="en-US" sz="2109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years later suddenly, small and large business bought computers</a:t>
            </a:r>
            <a:endParaRPr sz="2109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9"/>
          <p:cNvSpPr txBox="1"/>
          <p:nvPr/>
        </p:nvSpPr>
        <p:spPr>
          <a:xfrm>
            <a:off x="2173932" y="1556792"/>
            <a:ext cx="6718548" cy="347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75" rIns="0" bIns="0" anchor="t" anchorCtr="0">
            <a:spAutoFit/>
          </a:bodyPr>
          <a:lstStyle/>
          <a:p>
            <a:pPr marL="8929" marR="14287" lvl="0" indent="0" algn="l" rtl="0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9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the emergence of personal  computing in the late 1970s, everyone  became a potential computer user…</a:t>
            </a:r>
            <a:endParaRPr sz="3199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1"/>
              </a:spcBef>
              <a:spcAft>
                <a:spcPts val="0"/>
              </a:spcAft>
              <a:buNone/>
            </a:pPr>
            <a:endParaRPr sz="334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929" marR="3572" lvl="0" indent="0" algn="l" rtl="0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9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but computer users still had to deal  with arcane commands and system  dialogs</a:t>
            </a:r>
            <a:endParaRPr sz="3199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67" name="Google Shape;167;p2"/>
          <p:cNvSpPr txBox="1">
            <a:spLocks noGrp="1"/>
          </p:cNvSpPr>
          <p:nvPr>
            <p:ph type="title"/>
          </p:nvPr>
        </p:nvSpPr>
        <p:spPr>
          <a:xfrm>
            <a:off x="1908175" y="476250"/>
            <a:ext cx="6840538" cy="70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Contents</a:t>
            </a:r>
            <a:endParaRPr sz="3600"/>
          </a:p>
        </p:txBody>
      </p:sp>
      <p:sp>
        <p:nvSpPr>
          <p:cNvPr id="168" name="Google Shape;168;p2"/>
          <p:cNvSpPr txBox="1">
            <a:spLocks noGrp="1"/>
          </p:cNvSpPr>
          <p:nvPr>
            <p:ph type="body" idx="1"/>
          </p:nvPr>
        </p:nvSpPr>
        <p:spPr>
          <a:xfrm>
            <a:off x="1908175" y="1600200"/>
            <a:ext cx="6840538" cy="478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/>
              <a:t>Design Improvement of Hardware and Software components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/>
              <a:t>HCI Disciplines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/>
              <a:t>HCI’s impact on society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/>
              <a:t>HCI’s impact on culture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/>
              <a:t>HCI’s impact on economy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/>
              <a:t>Where should I fit knowing HCI?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/>
              <a:t>HCI professional Roles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/>
              <a:t>Activity/Assignment</a:t>
            </a:r>
            <a:endParaRPr sz="1800"/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69" name="Google Shape;169;p2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10/26/2022</a:t>
            </a:r>
            <a:endParaRPr/>
          </a:p>
        </p:txBody>
      </p:sp>
      <p:sp>
        <p:nvSpPr>
          <p:cNvPr id="170" name="Google Shape;170;p2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Designed by PoweredTemplate.com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"/>
          <p:cNvSpPr txBox="1">
            <a:spLocks noGrp="1"/>
          </p:cNvSpPr>
          <p:nvPr>
            <p:ph type="title"/>
          </p:nvPr>
        </p:nvSpPr>
        <p:spPr>
          <a:xfrm>
            <a:off x="2115450" y="620688"/>
            <a:ext cx="3790652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1"/>
              <a:t>Xerox Star (1981)</a:t>
            </a:r>
            <a:endParaRPr sz="3866" b="1"/>
          </a:p>
        </p:txBody>
      </p:sp>
      <p:sp>
        <p:nvSpPr>
          <p:cNvPr id="290" name="Google Shape;290;p20"/>
          <p:cNvSpPr/>
          <p:nvPr/>
        </p:nvSpPr>
        <p:spPr>
          <a:xfrm>
            <a:off x="2115450" y="1675933"/>
            <a:ext cx="4635983" cy="415695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1"/>
          <p:cNvSpPr/>
          <p:nvPr/>
        </p:nvSpPr>
        <p:spPr>
          <a:xfrm>
            <a:off x="2123728" y="1556792"/>
            <a:ext cx="6681537" cy="47838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1"/>
          <p:cNvSpPr txBox="1"/>
          <p:nvPr/>
        </p:nvSpPr>
        <p:spPr>
          <a:xfrm>
            <a:off x="2115450" y="620688"/>
            <a:ext cx="4688798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Xerox Star (1981) (cont.)</a:t>
            </a:r>
            <a:endParaRPr sz="3866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"/>
          <p:cNvSpPr txBox="1">
            <a:spLocks noGrp="1"/>
          </p:cNvSpPr>
          <p:nvPr>
            <p:ph type="title"/>
          </p:nvPr>
        </p:nvSpPr>
        <p:spPr>
          <a:xfrm>
            <a:off x="2425348" y="447797"/>
            <a:ext cx="3794224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1"/>
              <a:t>Apple Lisa (1981)</a:t>
            </a:r>
            <a:endParaRPr sz="3866" b="1"/>
          </a:p>
        </p:txBody>
      </p:sp>
      <p:sp>
        <p:nvSpPr>
          <p:cNvPr id="302" name="Google Shape;302;p22"/>
          <p:cNvSpPr/>
          <p:nvPr/>
        </p:nvSpPr>
        <p:spPr>
          <a:xfrm>
            <a:off x="2285995" y="1518044"/>
            <a:ext cx="4072931" cy="45184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"/>
          <p:cNvSpPr txBox="1">
            <a:spLocks noGrp="1"/>
          </p:cNvSpPr>
          <p:nvPr>
            <p:ph type="title"/>
          </p:nvPr>
        </p:nvSpPr>
        <p:spPr>
          <a:xfrm>
            <a:off x="1907704" y="749856"/>
            <a:ext cx="6217170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1"/>
              <a:t>Apple Lisa (1981) (cont.)</a:t>
            </a:r>
            <a:endParaRPr sz="3866" b="1"/>
          </a:p>
        </p:txBody>
      </p:sp>
      <p:sp>
        <p:nvSpPr>
          <p:cNvPr id="308" name="Google Shape;308;p23"/>
          <p:cNvSpPr/>
          <p:nvPr/>
        </p:nvSpPr>
        <p:spPr>
          <a:xfrm>
            <a:off x="1829246" y="2197331"/>
            <a:ext cx="6295628" cy="318333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"/>
          <p:cNvSpPr txBox="1">
            <a:spLocks noGrp="1"/>
          </p:cNvSpPr>
          <p:nvPr>
            <p:ph type="title"/>
          </p:nvPr>
        </p:nvSpPr>
        <p:spPr>
          <a:xfrm>
            <a:off x="2267744" y="749856"/>
            <a:ext cx="3858518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1"/>
              <a:t>Apple Mac (1984)</a:t>
            </a:r>
            <a:endParaRPr sz="3866" b="1"/>
          </a:p>
        </p:txBody>
      </p:sp>
      <p:sp>
        <p:nvSpPr>
          <p:cNvPr id="314" name="Google Shape;314;p24"/>
          <p:cNvSpPr/>
          <p:nvPr/>
        </p:nvSpPr>
        <p:spPr>
          <a:xfrm>
            <a:off x="2667833" y="1656346"/>
            <a:ext cx="4095075" cy="482576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>
            <a:spLocks noGrp="1"/>
          </p:cNvSpPr>
          <p:nvPr>
            <p:ph type="title"/>
          </p:nvPr>
        </p:nvSpPr>
        <p:spPr>
          <a:xfrm>
            <a:off x="2123728" y="620688"/>
            <a:ext cx="4339382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1"/>
              <a:t>Windows 1.0 (1985)</a:t>
            </a:r>
            <a:endParaRPr sz="3866" b="1"/>
          </a:p>
        </p:txBody>
      </p:sp>
      <p:sp>
        <p:nvSpPr>
          <p:cNvPr id="320" name="Google Shape;320;p25"/>
          <p:cNvSpPr/>
          <p:nvPr/>
        </p:nvSpPr>
        <p:spPr>
          <a:xfrm>
            <a:off x="1835696" y="1844824"/>
            <a:ext cx="7156321" cy="39121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"/>
          <p:cNvSpPr/>
          <p:nvPr/>
        </p:nvSpPr>
        <p:spPr>
          <a:xfrm>
            <a:off x="1835696" y="1844824"/>
            <a:ext cx="7192040" cy="39331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6"/>
          <p:cNvSpPr txBox="1">
            <a:spLocks noGrp="1"/>
          </p:cNvSpPr>
          <p:nvPr>
            <p:ph type="title"/>
          </p:nvPr>
        </p:nvSpPr>
        <p:spPr>
          <a:xfrm>
            <a:off x="2123728" y="548680"/>
            <a:ext cx="6183244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1"/>
              <a:t>Windows 1.0 (1985) (cont.)</a:t>
            </a:r>
            <a:endParaRPr sz="3866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7"/>
          <p:cNvSpPr/>
          <p:nvPr/>
        </p:nvSpPr>
        <p:spPr>
          <a:xfrm>
            <a:off x="2123728" y="1827139"/>
            <a:ext cx="6916447" cy="378099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7"/>
          <p:cNvSpPr txBox="1">
            <a:spLocks noGrp="1"/>
          </p:cNvSpPr>
          <p:nvPr>
            <p:ph type="title"/>
          </p:nvPr>
        </p:nvSpPr>
        <p:spPr>
          <a:xfrm>
            <a:off x="2123728" y="548680"/>
            <a:ext cx="6183244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1"/>
              <a:t>Windows 1.0 (1985) (cont.)</a:t>
            </a:r>
            <a:endParaRPr sz="3866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"/>
          <p:cNvSpPr txBox="1">
            <a:spLocks noGrp="1"/>
          </p:cNvSpPr>
          <p:nvPr>
            <p:ph type="title"/>
          </p:nvPr>
        </p:nvSpPr>
        <p:spPr>
          <a:xfrm>
            <a:off x="2411760" y="836712"/>
            <a:ext cx="4339382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1"/>
              <a:t>Windows 2.0 (1987)</a:t>
            </a:r>
            <a:endParaRPr sz="3866" b="1"/>
          </a:p>
        </p:txBody>
      </p:sp>
      <p:sp>
        <p:nvSpPr>
          <p:cNvPr id="338" name="Google Shape;338;p28"/>
          <p:cNvSpPr/>
          <p:nvPr/>
        </p:nvSpPr>
        <p:spPr>
          <a:xfrm>
            <a:off x="2267744" y="1666892"/>
            <a:ext cx="6031710" cy="45237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 txBox="1">
            <a:spLocks noGrp="1"/>
          </p:cNvSpPr>
          <p:nvPr>
            <p:ph type="title"/>
          </p:nvPr>
        </p:nvSpPr>
        <p:spPr>
          <a:xfrm>
            <a:off x="1989314" y="606661"/>
            <a:ext cx="5679029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1"/>
              <a:t>Windows 2.0 (1987) (cont.)</a:t>
            </a:r>
            <a:endParaRPr sz="3866" b="1"/>
          </a:p>
        </p:txBody>
      </p:sp>
      <p:sp>
        <p:nvSpPr>
          <p:cNvPr id="344" name="Google Shape;344;p29"/>
          <p:cNvSpPr/>
          <p:nvPr/>
        </p:nvSpPr>
        <p:spPr>
          <a:xfrm>
            <a:off x="1835696" y="1659760"/>
            <a:ext cx="6351209" cy="47634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"/>
          <p:cNvSpPr txBox="1">
            <a:spLocks noGrp="1"/>
          </p:cNvSpPr>
          <p:nvPr>
            <p:ph type="title"/>
          </p:nvPr>
        </p:nvSpPr>
        <p:spPr>
          <a:xfrm>
            <a:off x="2010121" y="442529"/>
            <a:ext cx="6813798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1"/>
              <a:t>Calculating devices in antiquity</a:t>
            </a:r>
            <a:endParaRPr sz="3866" b="1"/>
          </a:p>
        </p:txBody>
      </p:sp>
      <p:sp>
        <p:nvSpPr>
          <p:cNvPr id="176" name="Google Shape;176;p3"/>
          <p:cNvSpPr/>
          <p:nvPr/>
        </p:nvSpPr>
        <p:spPr>
          <a:xfrm>
            <a:off x="2112337" y="1268760"/>
            <a:ext cx="4450748" cy="28808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"/>
          <p:cNvSpPr/>
          <p:nvPr/>
        </p:nvSpPr>
        <p:spPr>
          <a:xfrm>
            <a:off x="2120286" y="4272677"/>
            <a:ext cx="7023713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Arial"/>
              <a:buChar char="•"/>
            </a:pPr>
            <a:r>
              <a:rPr lang="en-US" sz="2000" b="1" dirty="0">
                <a:solidFill>
                  <a:srgbClr val="202124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The abacus</a:t>
            </a:r>
            <a:r>
              <a:rPr lang="en-US" sz="2000" b="0" dirty="0">
                <a:solidFill>
                  <a:srgbClr val="202124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 (plural abaci or abacuses), also called a counting frame, is a calculating tool which has been used since ancient times.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Arial"/>
              <a:buChar char="•"/>
            </a:pPr>
            <a:r>
              <a:rPr lang="en-US" sz="2000" b="0" dirty="0">
                <a:solidFill>
                  <a:srgbClr val="202124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It </a:t>
            </a:r>
            <a:r>
              <a:rPr lang="en-US" sz="2000" b="0" dirty="0">
                <a:solidFill>
                  <a:schemeClr val="dk1"/>
                </a:solidFill>
                <a:latin typeface="Times New Roman" panose="02020603050405020304" pitchFamily="18" charset="0"/>
                <a:ea typeface="Source Serif Pro"/>
                <a:cs typeface="Times New Roman" panose="02020603050405020304" pitchFamily="18" charset="0"/>
                <a:sym typeface="Source Serif Pro"/>
              </a:rPr>
              <a:t>was the first calculating device that improved about 5000 years ago by the Chinese educationists.</a:t>
            </a:r>
            <a:endParaRPr sz="20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Arial"/>
              <a:buChar char="•"/>
            </a:pPr>
            <a:r>
              <a:rPr lang="en-US" sz="2000" b="0" dirty="0">
                <a:solidFill>
                  <a:srgbClr val="202124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It was used in the ancient Near East, Europe, China, and Russia, centuries before the adoption of the Hindu-Arabic numeral system.</a:t>
            </a:r>
            <a:endParaRPr sz="2000" b="0" i="0" dirty="0">
              <a:solidFill>
                <a:srgbClr val="202124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0"/>
          <p:cNvSpPr txBox="1">
            <a:spLocks noGrp="1"/>
          </p:cNvSpPr>
          <p:nvPr>
            <p:ph type="title"/>
          </p:nvPr>
        </p:nvSpPr>
        <p:spPr>
          <a:xfrm>
            <a:off x="2590130" y="749856"/>
            <a:ext cx="5727742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1"/>
              <a:t>Windows 3.0 (1990) (cont.)</a:t>
            </a:r>
            <a:endParaRPr sz="3866" b="1"/>
          </a:p>
        </p:txBody>
      </p:sp>
      <p:sp>
        <p:nvSpPr>
          <p:cNvPr id="350" name="Google Shape;350;p30"/>
          <p:cNvSpPr/>
          <p:nvPr/>
        </p:nvSpPr>
        <p:spPr>
          <a:xfrm>
            <a:off x="2483768" y="1916832"/>
            <a:ext cx="5834104" cy="437559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1"/>
          <p:cNvSpPr txBox="1">
            <a:spLocks noGrp="1"/>
          </p:cNvSpPr>
          <p:nvPr>
            <p:ph type="title"/>
          </p:nvPr>
        </p:nvSpPr>
        <p:spPr>
          <a:xfrm>
            <a:off x="2051720" y="730278"/>
            <a:ext cx="5976664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1"/>
              <a:t>Windows 3.0 (1990) (cont.)</a:t>
            </a:r>
            <a:endParaRPr sz="3866" b="1"/>
          </a:p>
        </p:txBody>
      </p:sp>
      <p:sp>
        <p:nvSpPr>
          <p:cNvPr id="356" name="Google Shape;356;p31"/>
          <p:cNvSpPr/>
          <p:nvPr/>
        </p:nvSpPr>
        <p:spPr>
          <a:xfrm>
            <a:off x="2051720" y="1659448"/>
            <a:ext cx="5884547" cy="44133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 txBox="1">
            <a:spLocks noGrp="1"/>
          </p:cNvSpPr>
          <p:nvPr>
            <p:ph type="title"/>
          </p:nvPr>
        </p:nvSpPr>
        <p:spPr>
          <a:xfrm>
            <a:off x="1908302" y="749856"/>
            <a:ext cx="5190381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1"/>
              <a:t>World Wide Web (1990)</a:t>
            </a:r>
            <a:endParaRPr sz="3866" b="1"/>
          </a:p>
        </p:txBody>
      </p:sp>
      <p:sp>
        <p:nvSpPr>
          <p:cNvPr id="362" name="Google Shape;362;p32"/>
          <p:cNvSpPr txBox="1"/>
          <p:nvPr/>
        </p:nvSpPr>
        <p:spPr>
          <a:xfrm>
            <a:off x="1190467" y="6377523"/>
            <a:ext cx="7657654" cy="37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t" anchorCtr="0">
            <a:spAutoFit/>
          </a:bodyPr>
          <a:lstStyle/>
          <a:p>
            <a:pPr marL="892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5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https://www.slideshare.net/agaszostek/history-and-future-of-human-computer-interaction-hci-and-interaction-design</a:t>
            </a:r>
            <a:endParaRPr sz="1195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2"/>
          <p:cNvSpPr/>
          <p:nvPr/>
        </p:nvSpPr>
        <p:spPr>
          <a:xfrm>
            <a:off x="1907704" y="1736803"/>
            <a:ext cx="6390735" cy="397225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"/>
          <p:cNvSpPr txBox="1"/>
          <p:nvPr/>
        </p:nvSpPr>
        <p:spPr>
          <a:xfrm>
            <a:off x="4999303" y="6352609"/>
            <a:ext cx="3759398" cy="398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t" anchorCtr="0">
            <a:spAutoFit/>
          </a:bodyPr>
          <a:lstStyle/>
          <a:p>
            <a:pPr marL="892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6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https://ucldigitalpress.co.uk/Book/Article/17/42/1216/</a:t>
            </a:r>
            <a:endParaRPr sz="1266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3"/>
          <p:cNvSpPr/>
          <p:nvPr/>
        </p:nvSpPr>
        <p:spPr>
          <a:xfrm>
            <a:off x="2195736" y="818173"/>
            <a:ext cx="6128363" cy="528429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/>
          <p:nvPr/>
        </p:nvSpPr>
        <p:spPr>
          <a:xfrm>
            <a:off x="2812605" y="980728"/>
            <a:ext cx="4031745" cy="393127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4"/>
          <p:cNvSpPr txBox="1"/>
          <p:nvPr/>
        </p:nvSpPr>
        <p:spPr>
          <a:xfrm>
            <a:off x="1979713" y="5085184"/>
            <a:ext cx="6696744" cy="1439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t" anchorCtr="0">
            <a:spAutoFit/>
          </a:bodyPr>
          <a:lstStyle/>
          <a:p>
            <a:pPr marL="8929" marR="3572" lvl="0" indent="0" algn="l" rtl="0">
              <a:lnSpc>
                <a:spcPct val="11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"HCI is concerned with understanding the influence technology has on  how people think, value, feel, and relate and using this understanding  to inform technology design." Wright &amp; McCarthy (2008)</a:t>
            </a:r>
            <a:endParaRPr sz="1969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4"/>
          <p:cNvSpPr txBox="1"/>
          <p:nvPr/>
        </p:nvSpPr>
        <p:spPr>
          <a:xfrm>
            <a:off x="2123728" y="290022"/>
            <a:ext cx="5190381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Disciplines</a:t>
            </a:r>
            <a:endParaRPr sz="3866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"/>
          <p:cNvSpPr txBox="1">
            <a:spLocks noGrp="1"/>
          </p:cNvSpPr>
          <p:nvPr>
            <p:ph type="title"/>
          </p:nvPr>
        </p:nvSpPr>
        <p:spPr>
          <a:xfrm>
            <a:off x="1900684" y="474031"/>
            <a:ext cx="5263604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1"/>
              <a:t>HCI’s impact on society</a:t>
            </a:r>
            <a:endParaRPr sz="3866" b="1"/>
          </a:p>
        </p:txBody>
      </p:sp>
      <p:sp>
        <p:nvSpPr>
          <p:cNvPr id="382" name="Google Shape;382;p35"/>
          <p:cNvSpPr/>
          <p:nvPr/>
        </p:nvSpPr>
        <p:spPr>
          <a:xfrm>
            <a:off x="7294204" y="1770344"/>
            <a:ext cx="1452771" cy="187002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5"/>
          <p:cNvSpPr txBox="1"/>
          <p:nvPr/>
        </p:nvSpPr>
        <p:spPr>
          <a:xfrm>
            <a:off x="2123728" y="1922318"/>
            <a:ext cx="5040560" cy="459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t" anchorCtr="0">
            <a:spAutoFit/>
          </a:bodyPr>
          <a:lstStyle/>
          <a:p>
            <a:pPr marL="8929" marR="410305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now use computers as an every-moment-  partner</a:t>
            </a:r>
            <a:endParaRPr sz="2109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72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29" marR="3572" lvl="0" indent="0" algn="l" rtl="0">
              <a:spcBef>
                <a:spcPts val="1990"/>
              </a:spcBef>
              <a:spcAft>
                <a:spcPts val="0"/>
              </a:spcAft>
              <a:buNone/>
            </a:pPr>
            <a:r>
              <a:rPr lang="en-US" sz="2109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Less and less training is required for most application  and devices</a:t>
            </a:r>
            <a:endParaRPr sz="2109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72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29" marR="0" lvl="0" indent="0" algn="l" rtl="0">
              <a:spcBef>
                <a:spcPts val="1990"/>
              </a:spcBef>
              <a:spcAft>
                <a:spcPts val="0"/>
              </a:spcAft>
              <a:buNone/>
            </a:pPr>
            <a:r>
              <a:rPr lang="en-US" sz="2109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examples</a:t>
            </a:r>
            <a:endParaRPr/>
          </a:p>
          <a:p>
            <a:pPr marL="330387" marR="0" lvl="0" indent="-26520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9"/>
              <a:buFont typeface="Arial"/>
              <a:buChar char="-"/>
            </a:pPr>
            <a:r>
              <a:rPr lang="en-US" sz="2109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Touch screen: direct interaction with objects</a:t>
            </a:r>
            <a:endParaRPr sz="2109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9940" marR="514777" lvl="0" indent="-26520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9"/>
              <a:buFont typeface="Arial"/>
              <a:buChar char="-"/>
            </a:pPr>
            <a:r>
              <a:rPr lang="en-US" sz="2109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Voice control: for some people the only way to  interact with computers</a:t>
            </a:r>
            <a:endParaRPr sz="2109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5"/>
          <p:cNvSpPr/>
          <p:nvPr/>
        </p:nvSpPr>
        <p:spPr>
          <a:xfrm>
            <a:off x="7250892" y="4486562"/>
            <a:ext cx="1513429" cy="1518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"/>
          <p:cNvSpPr txBox="1">
            <a:spLocks noGrp="1"/>
          </p:cNvSpPr>
          <p:nvPr>
            <p:ph type="title"/>
          </p:nvPr>
        </p:nvSpPr>
        <p:spPr>
          <a:xfrm>
            <a:off x="2036378" y="185859"/>
            <a:ext cx="5199756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1"/>
              <a:t>HCI’s impact on culture</a:t>
            </a:r>
            <a:endParaRPr sz="3866" b="1"/>
          </a:p>
        </p:txBody>
      </p:sp>
      <p:sp>
        <p:nvSpPr>
          <p:cNvPr id="390" name="Google Shape;390;p36"/>
          <p:cNvSpPr txBox="1"/>
          <p:nvPr/>
        </p:nvSpPr>
        <p:spPr>
          <a:xfrm>
            <a:off x="2013477" y="1142846"/>
            <a:ext cx="4214707" cy="4506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t" anchorCtr="0">
            <a:spAutoFit/>
          </a:bodyPr>
          <a:lstStyle/>
          <a:p>
            <a:pPr marL="8929" marR="93312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4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Smartphones have changed how we spend our "empty  times": should we read the news? answer emails? chat  with friends? play "2 Dots"? should we just be bored?</a:t>
            </a:r>
            <a:endParaRPr sz="1934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91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29" marR="12501" lvl="0" indent="0" algn="just" rtl="0">
              <a:spcBef>
                <a:spcPts val="1891"/>
              </a:spcBef>
              <a:spcAft>
                <a:spcPts val="0"/>
              </a:spcAft>
              <a:buNone/>
            </a:pPr>
            <a:r>
              <a:rPr lang="en-US" sz="1934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Social Media have influenced how we stay in touch with  each other and how find new friends and lovers.</a:t>
            </a:r>
            <a:endParaRPr sz="1934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91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29" marR="3572" lvl="0" indent="0" algn="just" rtl="0">
              <a:spcBef>
                <a:spcPts val="1891"/>
              </a:spcBef>
              <a:spcAft>
                <a:spcPts val="0"/>
              </a:spcAft>
              <a:buNone/>
            </a:pPr>
            <a:r>
              <a:rPr lang="en-US" sz="1934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Games, more than entertainment, can be used as social  and even productive tools.</a:t>
            </a:r>
            <a:endParaRPr sz="1934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1" name="Google Shape;391;p36"/>
          <p:cNvGrpSpPr/>
          <p:nvPr/>
        </p:nvGrpSpPr>
        <p:grpSpPr>
          <a:xfrm>
            <a:off x="7057040" y="1120936"/>
            <a:ext cx="1920529" cy="3522491"/>
            <a:chOff x="10036679" y="1594220"/>
            <a:chExt cx="2731419" cy="5009765"/>
          </a:xfrm>
        </p:grpSpPr>
        <p:sp>
          <p:nvSpPr>
            <p:cNvPr id="392" name="Google Shape;392;p36"/>
            <p:cNvSpPr/>
            <p:nvPr/>
          </p:nvSpPr>
          <p:spPr>
            <a:xfrm>
              <a:off x="10742916" y="1594220"/>
              <a:ext cx="1521630" cy="304143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10036679" y="4555420"/>
              <a:ext cx="2731419" cy="204856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4" name="Google Shape;394;p36"/>
          <p:cNvSpPr/>
          <p:nvPr/>
        </p:nvSpPr>
        <p:spPr>
          <a:xfrm>
            <a:off x="7116524" y="4941816"/>
            <a:ext cx="1801613" cy="117054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7"/>
          <p:cNvSpPr txBox="1">
            <a:spLocks noGrp="1"/>
          </p:cNvSpPr>
          <p:nvPr>
            <p:ph type="title"/>
          </p:nvPr>
        </p:nvSpPr>
        <p:spPr>
          <a:xfrm>
            <a:off x="2051720" y="487918"/>
            <a:ext cx="5727948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1"/>
              <a:t>HCI’s impact on economy</a:t>
            </a:r>
            <a:endParaRPr sz="3866" b="1"/>
          </a:p>
        </p:txBody>
      </p:sp>
      <p:sp>
        <p:nvSpPr>
          <p:cNvPr id="400" name="Google Shape;400;p37"/>
          <p:cNvSpPr txBox="1"/>
          <p:nvPr/>
        </p:nvSpPr>
        <p:spPr>
          <a:xfrm>
            <a:off x="2051720" y="1357539"/>
            <a:ext cx="6941939" cy="289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800" rIns="0" bIns="0" anchor="t" anchorCtr="0">
            <a:spAutoFit/>
          </a:bodyPr>
          <a:lstStyle/>
          <a:p>
            <a:pPr marL="892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39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Massive increase in productivity</a:t>
            </a:r>
            <a:endParaRPr sz="2039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29" marR="3572" lvl="0" indent="0" algn="l" rtl="0">
              <a:lnSpc>
                <a:spcPct val="202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39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HCI found how to speed up input and reduce its complexity  People can perform tasks faster than they used to</a:t>
            </a:r>
            <a:endParaRPr sz="2039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8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29" marR="0" lvl="0" indent="0" algn="l" rtl="0">
              <a:spcBef>
                <a:spcPts val="4"/>
              </a:spcBef>
              <a:spcAft>
                <a:spcPts val="0"/>
              </a:spcAft>
              <a:buNone/>
            </a:pPr>
            <a:r>
              <a:rPr lang="en-US" sz="2039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Reduced need for training</a:t>
            </a:r>
            <a:endParaRPr sz="2039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"/>
              </a:spcBef>
              <a:spcAft>
                <a:spcPts val="0"/>
              </a:spcAft>
              <a:buNone/>
            </a:pPr>
            <a:endParaRPr sz="218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2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39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people can use technology than ever before</a:t>
            </a:r>
            <a:endParaRPr sz="2039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7"/>
          <p:cNvSpPr/>
          <p:nvPr/>
        </p:nvSpPr>
        <p:spPr>
          <a:xfrm>
            <a:off x="5310551" y="4485296"/>
            <a:ext cx="2790960" cy="19351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8"/>
          <p:cNvSpPr txBox="1">
            <a:spLocks noGrp="1"/>
          </p:cNvSpPr>
          <p:nvPr>
            <p:ph type="title"/>
          </p:nvPr>
        </p:nvSpPr>
        <p:spPr>
          <a:xfrm>
            <a:off x="2987824" y="2420888"/>
            <a:ext cx="3043684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1"/>
              <a:t>What now???</a:t>
            </a:r>
            <a:endParaRPr sz="3866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39"/>
          <p:cNvGrpSpPr/>
          <p:nvPr/>
        </p:nvGrpSpPr>
        <p:grpSpPr>
          <a:xfrm>
            <a:off x="4839629" y="1429450"/>
            <a:ext cx="4063579" cy="3308449"/>
            <a:chOff x="6961310" y="2032995"/>
            <a:chExt cx="5701030" cy="4705350"/>
          </a:xfrm>
        </p:grpSpPr>
        <p:sp>
          <p:nvSpPr>
            <p:cNvPr id="412" name="Google Shape;412;p39"/>
            <p:cNvSpPr/>
            <p:nvPr/>
          </p:nvSpPr>
          <p:spPr>
            <a:xfrm>
              <a:off x="6961310" y="2032995"/>
              <a:ext cx="5701030" cy="4705350"/>
            </a:xfrm>
            <a:custGeom>
              <a:avLst/>
              <a:gdLst/>
              <a:ahLst/>
              <a:cxnLst/>
              <a:rect l="l" t="t" r="r" b="b"/>
              <a:pathLst>
                <a:path w="5701030" h="4705350" extrusionOk="0">
                  <a:moveTo>
                    <a:pt x="5700888" y="4705190"/>
                  </a:moveTo>
                  <a:lnTo>
                    <a:pt x="0" y="4705190"/>
                  </a:lnTo>
                  <a:lnTo>
                    <a:pt x="0" y="0"/>
                  </a:lnTo>
                  <a:lnTo>
                    <a:pt x="5700888" y="0"/>
                  </a:lnTo>
                  <a:lnTo>
                    <a:pt x="5700888" y="470519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10336003" y="2884594"/>
              <a:ext cx="2038345" cy="271461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39"/>
          <p:cNvSpPr txBox="1">
            <a:spLocks noGrp="1"/>
          </p:cNvSpPr>
          <p:nvPr>
            <p:ph type="title"/>
          </p:nvPr>
        </p:nvSpPr>
        <p:spPr>
          <a:xfrm>
            <a:off x="1946693" y="340547"/>
            <a:ext cx="6779419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1"/>
              <a:t>Fabrication (3D Printing) in HCI</a:t>
            </a:r>
            <a:endParaRPr sz="3866" b="1"/>
          </a:p>
        </p:txBody>
      </p:sp>
      <p:sp>
        <p:nvSpPr>
          <p:cNvPr id="415" name="Google Shape;415;p39"/>
          <p:cNvSpPr/>
          <p:nvPr/>
        </p:nvSpPr>
        <p:spPr>
          <a:xfrm>
            <a:off x="1763688" y="1416600"/>
            <a:ext cx="2983415" cy="460468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9"/>
          <p:cNvSpPr txBox="1"/>
          <p:nvPr/>
        </p:nvSpPr>
        <p:spPr>
          <a:xfrm>
            <a:off x="1943739" y="1700808"/>
            <a:ext cx="1117376" cy="3658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t" anchorCtr="0">
            <a:spAutoFit/>
          </a:bodyPr>
          <a:lstStyle/>
          <a:p>
            <a:pPr marL="892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1987</a:t>
            </a:r>
            <a:endParaRPr sz="18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29" marR="3572" lvl="0" indent="0" algn="l" rtl="0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first commercial 3D printer  SLA-1 printer by 3D Systems Inc.  Invented by Charles Hull</a:t>
            </a:r>
            <a:endParaRPr sz="18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9"/>
          <p:cNvSpPr txBox="1"/>
          <p:nvPr/>
        </p:nvSpPr>
        <p:spPr>
          <a:xfrm>
            <a:off x="4894671" y="1429450"/>
            <a:ext cx="4008537" cy="2155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43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43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43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43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43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43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43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43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43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43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43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32"/>
              </a:spcBef>
              <a:spcAft>
                <a:spcPts val="0"/>
              </a:spcAft>
              <a:buNone/>
            </a:pPr>
            <a:endParaRPr sz="809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7056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3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1992</a:t>
            </a:r>
            <a:endParaRPr sz="773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0569" marR="2204215" lvl="0" indent="0" algn="l" rtl="0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3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first commercial FDM printer  3D Modeler by Stratasys, Inc.</a:t>
            </a:r>
            <a:endParaRPr sz="773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0569" marR="0" lvl="0" indent="0" algn="l" rtl="0">
              <a:spcBef>
                <a:spcPts val="21"/>
              </a:spcBef>
              <a:spcAft>
                <a:spcPts val="0"/>
              </a:spcAft>
              <a:buNone/>
            </a:pPr>
            <a:r>
              <a:rPr lang="en-US" sz="773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Invented by Scott &amp; Lisa Crump</a:t>
            </a:r>
            <a:endParaRPr sz="773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9"/>
          <p:cNvSpPr txBox="1"/>
          <p:nvPr/>
        </p:nvSpPr>
        <p:spPr>
          <a:xfrm>
            <a:off x="4946019" y="4780780"/>
            <a:ext cx="3901380" cy="1384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575" rIns="0" bIns="0" anchor="t" anchorCtr="0">
            <a:spAutoFit/>
          </a:bodyPr>
          <a:lstStyle/>
          <a:p>
            <a:pPr marL="8929" marR="3572" lvl="0" indent="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6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“The idea for the technology came to Crump in 1988  when he decided to make a toy frog for his young  daughter using a glue gun loaded with a mixture of  polyethylene and candle wax. He thought of creating  the shape layer by layer and of a way to automate the  process. In April 1992, Stratasys sold its first product,  the 3D Modeler.”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"/>
          <p:cNvSpPr txBox="1">
            <a:spLocks noGrp="1"/>
          </p:cNvSpPr>
          <p:nvPr>
            <p:ph type="title"/>
          </p:nvPr>
        </p:nvSpPr>
        <p:spPr>
          <a:xfrm>
            <a:off x="1963460" y="514830"/>
            <a:ext cx="5590877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1"/>
              <a:t>Konrad Zuse (1910-1995)</a:t>
            </a:r>
            <a:endParaRPr sz="3866" b="1"/>
          </a:p>
        </p:txBody>
      </p:sp>
      <p:sp>
        <p:nvSpPr>
          <p:cNvPr id="183" name="Google Shape;183;p4"/>
          <p:cNvSpPr txBox="1"/>
          <p:nvPr/>
        </p:nvSpPr>
        <p:spPr>
          <a:xfrm>
            <a:off x="1979712" y="1294138"/>
            <a:ext cx="6473626" cy="1538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t" anchorCtr="0">
            <a:spAutoFit/>
          </a:bodyPr>
          <a:lstStyle/>
          <a:p>
            <a:pPr marL="892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Invented the world’s first programmable computer (in 1941)</a:t>
            </a:r>
            <a:endParaRPr sz="2109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29" marR="0" lvl="0" indent="0" algn="l" rtl="0">
              <a:spcBef>
                <a:spcPts val="1828"/>
              </a:spcBef>
              <a:spcAft>
                <a:spcPts val="0"/>
              </a:spcAft>
              <a:buNone/>
            </a:pPr>
            <a:r>
              <a:rPr lang="en-US" sz="2109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remained the only working computer in Europe up to 1951</a:t>
            </a:r>
            <a:endParaRPr sz="2109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"/>
          <p:cNvSpPr/>
          <p:nvPr/>
        </p:nvSpPr>
        <p:spPr>
          <a:xfrm>
            <a:off x="6420432" y="2995869"/>
            <a:ext cx="2032906" cy="271054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423;p40"/>
          <p:cNvGrpSpPr/>
          <p:nvPr/>
        </p:nvGrpSpPr>
        <p:grpSpPr>
          <a:xfrm>
            <a:off x="2161015" y="229035"/>
            <a:ext cx="6903698" cy="6626942"/>
            <a:chOff x="3073443" y="325738"/>
            <a:chExt cx="9818592" cy="9424985"/>
          </a:xfrm>
        </p:grpSpPr>
        <p:sp>
          <p:nvSpPr>
            <p:cNvPr id="424" name="Google Shape;424;p40"/>
            <p:cNvSpPr/>
            <p:nvPr/>
          </p:nvSpPr>
          <p:spPr>
            <a:xfrm>
              <a:off x="3073443" y="344475"/>
              <a:ext cx="6146887" cy="409791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3228568" y="4701959"/>
              <a:ext cx="5836637" cy="504876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0"/>
            <p:cNvSpPr/>
            <p:nvPr/>
          </p:nvSpPr>
          <p:spPr>
            <a:xfrm>
              <a:off x="9369918" y="325738"/>
              <a:ext cx="3522117" cy="496489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>
            <a:off x="2051720" y="480577"/>
            <a:ext cx="7092280" cy="111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3D Printing pancakes using FDM (Fused deposition modeling)</a:t>
            </a:r>
            <a:endParaRPr sz="3600"/>
          </a:p>
        </p:txBody>
      </p:sp>
      <p:sp>
        <p:nvSpPr>
          <p:cNvPr id="432" name="Google Shape;432;p41"/>
          <p:cNvSpPr/>
          <p:nvPr/>
        </p:nvSpPr>
        <p:spPr>
          <a:xfrm>
            <a:off x="2123728" y="1821656"/>
            <a:ext cx="6555910" cy="43193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2"/>
          <p:cNvSpPr txBox="1">
            <a:spLocks noGrp="1"/>
          </p:cNvSpPr>
          <p:nvPr>
            <p:ph type="title"/>
          </p:nvPr>
        </p:nvSpPr>
        <p:spPr>
          <a:xfrm>
            <a:off x="1907704" y="434645"/>
            <a:ext cx="6161931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/>
              <a:t>Society as the next platform</a:t>
            </a:r>
            <a:endParaRPr sz="3866"/>
          </a:p>
        </p:txBody>
      </p:sp>
      <p:grpSp>
        <p:nvGrpSpPr>
          <p:cNvPr id="438" name="Google Shape;438;p42"/>
          <p:cNvGrpSpPr/>
          <p:nvPr/>
        </p:nvGrpSpPr>
        <p:grpSpPr>
          <a:xfrm>
            <a:off x="2051720" y="1196752"/>
            <a:ext cx="6912469" cy="4554455"/>
            <a:chOff x="111074" y="1979271"/>
            <a:chExt cx="12618174" cy="6887085"/>
          </a:xfrm>
        </p:grpSpPr>
        <p:sp>
          <p:nvSpPr>
            <p:cNvPr id="439" name="Google Shape;439;p42"/>
            <p:cNvSpPr/>
            <p:nvPr/>
          </p:nvSpPr>
          <p:spPr>
            <a:xfrm>
              <a:off x="111074" y="1979271"/>
              <a:ext cx="7475734" cy="523301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2"/>
            <p:cNvSpPr/>
            <p:nvPr/>
          </p:nvSpPr>
          <p:spPr>
            <a:xfrm>
              <a:off x="5253514" y="3664492"/>
              <a:ext cx="7475734" cy="520186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3"/>
          <p:cNvSpPr txBox="1">
            <a:spLocks noGrp="1"/>
          </p:cNvSpPr>
          <p:nvPr>
            <p:ph type="title"/>
          </p:nvPr>
        </p:nvSpPr>
        <p:spPr>
          <a:xfrm>
            <a:off x="2051720" y="485262"/>
            <a:ext cx="4518422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/>
              <a:t>And beyond (VR/AR)</a:t>
            </a:r>
            <a:endParaRPr sz="3866"/>
          </a:p>
        </p:txBody>
      </p:sp>
      <p:grpSp>
        <p:nvGrpSpPr>
          <p:cNvPr id="446" name="Google Shape;446;p43"/>
          <p:cNvGrpSpPr/>
          <p:nvPr/>
        </p:nvGrpSpPr>
        <p:grpSpPr>
          <a:xfrm>
            <a:off x="2051720" y="1419817"/>
            <a:ext cx="6878009" cy="4986412"/>
            <a:chOff x="563023" y="2019295"/>
            <a:chExt cx="12136950" cy="7091786"/>
          </a:xfrm>
        </p:grpSpPr>
        <p:sp>
          <p:nvSpPr>
            <p:cNvPr id="447" name="Google Shape;447;p43"/>
            <p:cNvSpPr/>
            <p:nvPr/>
          </p:nvSpPr>
          <p:spPr>
            <a:xfrm>
              <a:off x="563023" y="2019295"/>
              <a:ext cx="7454759" cy="496983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3"/>
            <p:cNvSpPr/>
            <p:nvPr/>
          </p:nvSpPr>
          <p:spPr>
            <a:xfrm>
              <a:off x="5245214" y="4914040"/>
              <a:ext cx="7454759" cy="419704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4"/>
          <p:cNvSpPr txBox="1">
            <a:spLocks noGrp="1"/>
          </p:cNvSpPr>
          <p:nvPr>
            <p:ph type="title"/>
          </p:nvPr>
        </p:nvSpPr>
        <p:spPr>
          <a:xfrm>
            <a:off x="1908175" y="260350"/>
            <a:ext cx="67675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Where should I fit knowing HCI?</a:t>
            </a:r>
            <a:endParaRPr/>
          </a:p>
        </p:txBody>
      </p:sp>
      <p:sp>
        <p:nvSpPr>
          <p:cNvPr id="454" name="Google Shape;454;p44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10/26/2022</a:t>
            </a:r>
            <a:endParaRPr/>
          </a:p>
        </p:txBody>
      </p:sp>
      <p:sp>
        <p:nvSpPr>
          <p:cNvPr id="455" name="Google Shape;455;p44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Designed by PoweredTemplate.com</a:t>
            </a:r>
            <a:endParaRPr/>
          </a:p>
        </p:txBody>
      </p:sp>
      <p:sp>
        <p:nvSpPr>
          <p:cNvPr id="456" name="Google Shape;456;p44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pic>
        <p:nvPicPr>
          <p:cNvPr id="457" name="Google Shape;45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8825" y="1772816"/>
            <a:ext cx="6105525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5"/>
          <p:cNvSpPr txBox="1">
            <a:spLocks noGrp="1"/>
          </p:cNvSpPr>
          <p:nvPr>
            <p:ph type="title"/>
          </p:nvPr>
        </p:nvSpPr>
        <p:spPr>
          <a:xfrm>
            <a:off x="1908175" y="260350"/>
            <a:ext cx="67675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Where should I fit knowing HCI? (cont.)</a:t>
            </a:r>
            <a:endParaRPr/>
          </a:p>
        </p:txBody>
      </p:sp>
      <p:sp>
        <p:nvSpPr>
          <p:cNvPr id="463" name="Google Shape;463;p45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10/26/2022</a:t>
            </a:r>
            <a:endParaRPr/>
          </a:p>
        </p:txBody>
      </p:sp>
      <p:sp>
        <p:nvSpPr>
          <p:cNvPr id="464" name="Google Shape;464;p45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Designed by PoweredTemplate.com</a:t>
            </a:r>
            <a:endParaRPr/>
          </a:p>
        </p:txBody>
      </p:sp>
      <p:sp>
        <p:nvSpPr>
          <p:cNvPr id="465" name="Google Shape;465;p45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pic>
        <p:nvPicPr>
          <p:cNvPr id="466" name="Google Shape;46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8175" y="1457332"/>
            <a:ext cx="6162675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6"/>
          <p:cNvSpPr txBox="1">
            <a:spLocks noGrp="1"/>
          </p:cNvSpPr>
          <p:nvPr>
            <p:ph type="title"/>
          </p:nvPr>
        </p:nvSpPr>
        <p:spPr>
          <a:xfrm>
            <a:off x="2267743" y="260350"/>
            <a:ext cx="640794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HCI </a:t>
            </a:r>
            <a:r>
              <a:rPr lang="en-US" sz="4000"/>
              <a:t>Professional</a:t>
            </a:r>
            <a:r>
              <a:rPr lang="en-US" sz="3600"/>
              <a:t> Roles</a:t>
            </a:r>
            <a:endParaRPr sz="3600"/>
          </a:p>
        </p:txBody>
      </p:sp>
      <p:sp>
        <p:nvSpPr>
          <p:cNvPr id="472" name="Google Shape;472;p46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10/26/2022</a:t>
            </a:r>
            <a:endParaRPr/>
          </a:p>
        </p:txBody>
      </p:sp>
      <p:sp>
        <p:nvSpPr>
          <p:cNvPr id="473" name="Google Shape;473;p46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Designed by PoweredTemplate.com</a:t>
            </a:r>
            <a:endParaRPr/>
          </a:p>
        </p:txBody>
      </p:sp>
      <p:sp>
        <p:nvSpPr>
          <p:cNvPr id="474" name="Google Shape;474;p46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pic>
        <p:nvPicPr>
          <p:cNvPr id="475" name="Google Shape;47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743" y="1484784"/>
            <a:ext cx="6048375" cy="4680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7"/>
          <p:cNvSpPr txBox="1">
            <a:spLocks noGrp="1"/>
          </p:cNvSpPr>
          <p:nvPr>
            <p:ph type="title"/>
          </p:nvPr>
        </p:nvSpPr>
        <p:spPr>
          <a:xfrm>
            <a:off x="3224356" y="2738191"/>
            <a:ext cx="4515995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/>
              <a:t>Activity/Assignment</a:t>
            </a:r>
            <a:endParaRPr sz="3866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8"/>
          <p:cNvSpPr txBox="1">
            <a:spLocks noGrp="1"/>
          </p:cNvSpPr>
          <p:nvPr>
            <p:ph type="title"/>
          </p:nvPr>
        </p:nvSpPr>
        <p:spPr>
          <a:xfrm>
            <a:off x="1979712" y="620688"/>
            <a:ext cx="4419749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/>
              <a:t>Activity (10 minutes)</a:t>
            </a:r>
            <a:endParaRPr sz="3866"/>
          </a:p>
        </p:txBody>
      </p:sp>
      <p:sp>
        <p:nvSpPr>
          <p:cNvPr id="486" name="Google Shape;486;p48"/>
          <p:cNvSpPr txBox="1"/>
          <p:nvPr/>
        </p:nvSpPr>
        <p:spPr>
          <a:xfrm>
            <a:off x="1913185" y="1525693"/>
            <a:ext cx="4552800" cy="31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500" rIns="0" bIns="0" anchor="t" anchorCtr="0">
            <a:spAutoFit/>
          </a:bodyPr>
          <a:lstStyle/>
          <a:p>
            <a:pPr marL="8929" marR="903206" lvl="0" indent="0" algn="l" rtl="0">
              <a:lnSpc>
                <a:spcPct val="302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28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would you change this thing?  Make sure your idea is innovative!</a:t>
            </a:r>
            <a:endParaRPr sz="1828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2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29" marR="3572" lvl="0" indent="0" algn="l" rtl="0">
              <a:lnSpc>
                <a:spcPct val="101000"/>
              </a:lnSpc>
              <a:spcBef>
                <a:spcPts val="1758"/>
              </a:spcBef>
              <a:spcAft>
                <a:spcPts val="0"/>
              </a:spcAft>
              <a:buNone/>
            </a:pPr>
            <a:r>
              <a:rPr lang="en-US" sz="1828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Sketch out your design on a piece of paper  and write your names on it</a:t>
            </a:r>
            <a:endParaRPr sz="1828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29" marR="0" lvl="0" indent="0" algn="l" rtl="0">
              <a:spcBef>
                <a:spcPts val="21"/>
              </a:spcBef>
              <a:spcAft>
                <a:spcPts val="0"/>
              </a:spcAft>
              <a:buNone/>
            </a:pPr>
            <a:r>
              <a:rPr lang="en-US" sz="1828" b="0">
                <a:solidFill>
                  <a:srgbClr val="702FA0"/>
                </a:solidFill>
                <a:latin typeface="Arial"/>
                <a:ea typeface="Arial"/>
                <a:cs typeface="Arial"/>
                <a:sym typeface="Arial"/>
              </a:rPr>
              <a:t>(this time we will collect it :) )</a:t>
            </a:r>
            <a:endParaRPr sz="1828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8"/>
          <p:cNvSpPr/>
          <p:nvPr/>
        </p:nvSpPr>
        <p:spPr>
          <a:xfrm>
            <a:off x="6146430" y="487918"/>
            <a:ext cx="3694826" cy="52258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9"/>
          <p:cNvSpPr txBox="1">
            <a:spLocks noGrp="1"/>
          </p:cNvSpPr>
          <p:nvPr>
            <p:ph type="title"/>
          </p:nvPr>
        </p:nvSpPr>
        <p:spPr>
          <a:xfrm>
            <a:off x="1979712" y="620688"/>
            <a:ext cx="2219027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/>
              <a:t>Reflection</a:t>
            </a:r>
            <a:endParaRPr sz="3866"/>
          </a:p>
        </p:txBody>
      </p:sp>
      <p:sp>
        <p:nvSpPr>
          <p:cNvPr id="493" name="Google Shape;493;p49"/>
          <p:cNvSpPr txBox="1"/>
          <p:nvPr/>
        </p:nvSpPr>
        <p:spPr>
          <a:xfrm>
            <a:off x="1979712" y="1628800"/>
            <a:ext cx="3951833" cy="993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t" anchorCtr="0">
            <a:spAutoFit/>
          </a:bodyPr>
          <a:lstStyle/>
          <a:p>
            <a:pPr marL="892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did you come up with?</a:t>
            </a:r>
            <a:endParaRPr sz="2109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endParaRPr sz="218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2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were the challenges?</a:t>
            </a:r>
            <a:endParaRPr sz="2109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9"/>
          <p:cNvSpPr/>
          <p:nvPr/>
        </p:nvSpPr>
        <p:spPr>
          <a:xfrm>
            <a:off x="5449174" y="494015"/>
            <a:ext cx="3694826" cy="52258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"/>
          <p:cNvSpPr txBox="1">
            <a:spLocks noGrp="1"/>
          </p:cNvSpPr>
          <p:nvPr>
            <p:ph type="title"/>
          </p:nvPr>
        </p:nvSpPr>
        <p:spPr>
          <a:xfrm>
            <a:off x="1979713" y="419035"/>
            <a:ext cx="3243263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1"/>
              <a:t>ENIAC (~1946)</a:t>
            </a:r>
            <a:endParaRPr sz="3866" b="1"/>
          </a:p>
        </p:txBody>
      </p:sp>
      <p:sp>
        <p:nvSpPr>
          <p:cNvPr id="190" name="Google Shape;190;p5"/>
          <p:cNvSpPr txBox="1"/>
          <p:nvPr/>
        </p:nvSpPr>
        <p:spPr>
          <a:xfrm>
            <a:off x="1979713" y="1179605"/>
            <a:ext cx="6408712" cy="2100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t" anchorCtr="0">
            <a:spAutoFit/>
          </a:bodyPr>
          <a:lstStyle/>
          <a:p>
            <a:pPr marL="351829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9"/>
              <a:buFont typeface="Arial"/>
              <a:buChar char="•"/>
            </a:pPr>
            <a:r>
              <a:rPr lang="en-US" sz="2109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electronic numerical integrator and computer in the </a:t>
            </a:r>
            <a:r>
              <a:rPr lang="en-US" sz="2109" b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US.</a:t>
            </a:r>
            <a:endParaRPr sz="2109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1829" marR="0" lvl="0" indent="-342900" algn="l" rtl="0">
              <a:spcBef>
                <a:spcPts val="1828"/>
              </a:spcBef>
              <a:spcAft>
                <a:spcPts val="0"/>
              </a:spcAft>
              <a:buClr>
                <a:schemeClr val="dk1"/>
              </a:buClr>
              <a:buSzPts val="2109"/>
              <a:buFont typeface="Arial"/>
              <a:buChar char="•"/>
            </a:pPr>
            <a:r>
              <a:rPr lang="en-US" sz="2109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Construction contract was signed in </a:t>
            </a:r>
            <a:r>
              <a:rPr lang="en-US" sz="2109" b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1943.</a:t>
            </a:r>
            <a:endParaRPr sz="2109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1829" marR="3572" lvl="0" indent="-342900" algn="l" rtl="0">
              <a:lnSpc>
                <a:spcPct val="100699"/>
              </a:lnSpc>
              <a:spcBef>
                <a:spcPts val="1828"/>
              </a:spcBef>
              <a:spcAft>
                <a:spcPts val="0"/>
              </a:spcAft>
              <a:buClr>
                <a:schemeClr val="dk1"/>
              </a:buClr>
              <a:buSzPts val="2109"/>
              <a:buFont typeface="Arial"/>
              <a:buChar char="•"/>
            </a:pPr>
            <a:r>
              <a:rPr lang="en-US" sz="2109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first programmers of the ENIAC were six women (“Refrigerator  Ladies</a:t>
            </a:r>
            <a:r>
              <a:rPr lang="en-US" sz="2109" b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”).</a:t>
            </a:r>
            <a:endParaRPr dirty="0"/>
          </a:p>
        </p:txBody>
      </p:sp>
      <p:sp>
        <p:nvSpPr>
          <p:cNvPr id="191" name="Google Shape;191;p5"/>
          <p:cNvSpPr/>
          <p:nvPr/>
        </p:nvSpPr>
        <p:spPr>
          <a:xfrm>
            <a:off x="2313653" y="3414684"/>
            <a:ext cx="4584443" cy="323895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0"/>
          <p:cNvSpPr txBox="1">
            <a:spLocks noGrp="1"/>
          </p:cNvSpPr>
          <p:nvPr>
            <p:ph type="title"/>
          </p:nvPr>
        </p:nvSpPr>
        <p:spPr>
          <a:xfrm>
            <a:off x="457200" y="2276872"/>
            <a:ext cx="8207375" cy="1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/>
              <a:t>Thank You</a:t>
            </a:r>
            <a:endParaRPr sz="6000" b="1"/>
          </a:p>
        </p:txBody>
      </p:sp>
      <p:sp>
        <p:nvSpPr>
          <p:cNvPr id="500" name="Google Shape;500;p50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10/26/2022</a:t>
            </a:r>
            <a:endParaRPr/>
          </a:p>
        </p:txBody>
      </p:sp>
      <p:sp>
        <p:nvSpPr>
          <p:cNvPr id="501" name="Google Shape;501;p50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Designed by PoweredTemplate.com</a:t>
            </a:r>
            <a:endParaRPr/>
          </a:p>
        </p:txBody>
      </p:sp>
      <p:sp>
        <p:nvSpPr>
          <p:cNvPr id="502" name="Google Shape;502;p50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>
            <a:spLocks noGrp="1"/>
          </p:cNvSpPr>
          <p:nvPr>
            <p:ph type="title"/>
          </p:nvPr>
        </p:nvSpPr>
        <p:spPr>
          <a:xfrm>
            <a:off x="1994274" y="185859"/>
            <a:ext cx="3126730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1"/>
              <a:t>Memex (1945)</a:t>
            </a:r>
            <a:endParaRPr sz="3866" b="1"/>
          </a:p>
        </p:txBody>
      </p:sp>
      <p:sp>
        <p:nvSpPr>
          <p:cNvPr id="197" name="Google Shape;197;p6"/>
          <p:cNvSpPr/>
          <p:nvPr/>
        </p:nvSpPr>
        <p:spPr>
          <a:xfrm>
            <a:off x="5940152" y="1175958"/>
            <a:ext cx="3202300" cy="24863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6"/>
          <p:cNvSpPr/>
          <p:nvPr/>
        </p:nvSpPr>
        <p:spPr>
          <a:xfrm>
            <a:off x="1879812" y="1175957"/>
            <a:ext cx="3916324" cy="24863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6"/>
          <p:cNvSpPr/>
          <p:nvPr/>
        </p:nvSpPr>
        <p:spPr>
          <a:xfrm>
            <a:off x="5945357" y="3826712"/>
            <a:ext cx="309634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Memex is </a:t>
            </a:r>
            <a:r>
              <a:rPr lang="en-US" sz="1800" b="1" i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a conceptual data storage and retrieval system</a:t>
            </a:r>
            <a:r>
              <a:rPr lang="en-US" sz="1800" b="0" i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 outlined by Vannevar Bush.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6"/>
          <p:cNvSpPr/>
          <p:nvPr/>
        </p:nvSpPr>
        <p:spPr>
          <a:xfrm>
            <a:off x="1887411" y="3719839"/>
            <a:ext cx="4052741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Vannevar Bush w</a:t>
            </a:r>
            <a:r>
              <a:rPr lang="en-US" sz="18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as an American </a:t>
            </a:r>
            <a:r>
              <a:rPr lang="en-US" sz="1800" b="0" i="0" u="none" strike="noStrike">
                <a:solidFill>
                  <a:srgbClr val="0645AD"/>
                </a:solidFill>
                <a:latin typeface="Arial"/>
                <a:ea typeface="Arial"/>
                <a:cs typeface="Arial"/>
                <a:sym typeface="Arial"/>
              </a:rPr>
              <a:t>engineer</a:t>
            </a:r>
            <a:r>
              <a:rPr lang="en-US" sz="18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, inventor and science administrator, who during </a:t>
            </a:r>
            <a:r>
              <a:rPr lang="en-US" sz="1800" b="0" i="0" u="none" strike="noStrike">
                <a:solidFill>
                  <a:srgbClr val="0645AD"/>
                </a:solidFill>
                <a:latin typeface="Arial"/>
                <a:ea typeface="Arial"/>
                <a:cs typeface="Arial"/>
                <a:sym typeface="Arial"/>
              </a:rPr>
              <a:t>World War II</a:t>
            </a:r>
            <a:r>
              <a:rPr lang="en-US" sz="18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headed the U.S. </a:t>
            </a:r>
            <a:r>
              <a:rPr lang="en-US" sz="1800" b="0" i="0" u="none" strike="noStrike">
                <a:solidFill>
                  <a:srgbClr val="0645AD"/>
                </a:solidFill>
                <a:latin typeface="Arial"/>
                <a:ea typeface="Arial"/>
                <a:cs typeface="Arial"/>
                <a:sym typeface="Arial"/>
              </a:rPr>
              <a:t>Office of Scientific Research and Development</a:t>
            </a:r>
            <a:r>
              <a:rPr lang="en-US" sz="18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(OSRD), through which almost all wartime military R&amp;D was carried out, including important developments in </a:t>
            </a:r>
            <a:r>
              <a:rPr lang="en-US" sz="1800" b="0" i="0" u="none" strike="noStrike">
                <a:solidFill>
                  <a:srgbClr val="0645AD"/>
                </a:solidFill>
                <a:latin typeface="Arial"/>
                <a:ea typeface="Arial"/>
                <a:cs typeface="Arial"/>
                <a:sym typeface="Arial"/>
              </a:rPr>
              <a:t>radar</a:t>
            </a:r>
            <a:r>
              <a:rPr lang="en-US" sz="18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and the initiation and early administration of the </a:t>
            </a:r>
            <a:r>
              <a:rPr lang="en-US" sz="1800" b="0" i="0" u="none" strike="noStrike">
                <a:solidFill>
                  <a:srgbClr val="0645AD"/>
                </a:solidFill>
                <a:latin typeface="Arial"/>
                <a:ea typeface="Arial"/>
                <a:cs typeface="Arial"/>
                <a:sym typeface="Arial"/>
              </a:rPr>
              <a:t>Manhattan Project</a:t>
            </a:r>
            <a:r>
              <a:rPr lang="en-US" sz="18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"/>
          <p:cNvSpPr txBox="1">
            <a:spLocks noGrp="1"/>
          </p:cNvSpPr>
          <p:nvPr>
            <p:ph type="title"/>
          </p:nvPr>
        </p:nvSpPr>
        <p:spPr>
          <a:xfrm>
            <a:off x="2123728" y="332656"/>
            <a:ext cx="5472608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1"/>
              <a:t>Memex (1945) cont.</a:t>
            </a:r>
            <a:endParaRPr sz="3866" b="1"/>
          </a:p>
        </p:txBody>
      </p:sp>
      <p:sp>
        <p:nvSpPr>
          <p:cNvPr id="206" name="Google Shape;206;p7"/>
          <p:cNvSpPr txBox="1"/>
          <p:nvPr/>
        </p:nvSpPr>
        <p:spPr>
          <a:xfrm>
            <a:off x="2123728" y="1628800"/>
            <a:ext cx="6491436" cy="1022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50" rIns="0" bIns="0" anchor="t" anchorCtr="0">
            <a:spAutoFit/>
          </a:bodyPr>
          <a:lstStyle/>
          <a:p>
            <a:pPr marL="8929" marR="3572" lvl="0" indent="0" algn="l" rtl="0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0" b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“wholly new forms of encyclopedias will appear,  ready made with a mesh of associative trails running  through them…”</a:t>
            </a:r>
            <a:endParaRPr sz="218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" name="Google Shape;207;p7"/>
          <p:cNvGrpSpPr/>
          <p:nvPr/>
        </p:nvGrpSpPr>
        <p:grpSpPr>
          <a:xfrm>
            <a:off x="2318866" y="2924944"/>
            <a:ext cx="5082089" cy="3595299"/>
            <a:chOff x="2888444" y="2677194"/>
            <a:chExt cx="7227860" cy="5113314"/>
          </a:xfrm>
        </p:grpSpPr>
        <p:sp>
          <p:nvSpPr>
            <p:cNvPr id="208" name="Google Shape;208;p7"/>
            <p:cNvSpPr/>
            <p:nvPr/>
          </p:nvSpPr>
          <p:spPr>
            <a:xfrm>
              <a:off x="2888444" y="2677194"/>
              <a:ext cx="7227860" cy="511331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3399618" y="3015318"/>
              <a:ext cx="6057900" cy="4673600"/>
            </a:xfrm>
            <a:custGeom>
              <a:avLst/>
              <a:gdLst/>
              <a:ahLst/>
              <a:cxnLst/>
              <a:rect l="l" t="t" r="r" b="b"/>
              <a:pathLst>
                <a:path w="6057900" h="4673600" extrusionOk="0">
                  <a:moveTo>
                    <a:pt x="1447797" y="246874"/>
                  </a:moveTo>
                  <a:lnTo>
                    <a:pt x="1452812" y="197119"/>
                  </a:lnTo>
                  <a:lnTo>
                    <a:pt x="1467197" y="150777"/>
                  </a:lnTo>
                  <a:lnTo>
                    <a:pt x="1489958" y="108842"/>
                  </a:lnTo>
                  <a:lnTo>
                    <a:pt x="1520103" y="72306"/>
                  </a:lnTo>
                  <a:lnTo>
                    <a:pt x="1556639" y="42161"/>
                  </a:lnTo>
                  <a:lnTo>
                    <a:pt x="1598574" y="19399"/>
                  </a:lnTo>
                  <a:lnTo>
                    <a:pt x="1644916" y="5015"/>
                  </a:lnTo>
                  <a:lnTo>
                    <a:pt x="1694671" y="0"/>
                  </a:lnTo>
                  <a:lnTo>
                    <a:pt x="4164791" y="0"/>
                  </a:lnTo>
                  <a:lnTo>
                    <a:pt x="4213180" y="4789"/>
                  </a:lnTo>
                  <a:lnTo>
                    <a:pt x="4259269" y="18796"/>
                  </a:lnTo>
                  <a:lnTo>
                    <a:pt x="4301763" y="41480"/>
                  </a:lnTo>
                  <a:lnTo>
                    <a:pt x="4339366" y="72299"/>
                  </a:lnTo>
                  <a:lnTo>
                    <a:pt x="4370185" y="109902"/>
                  </a:lnTo>
                  <a:lnTo>
                    <a:pt x="4392869" y="152396"/>
                  </a:lnTo>
                  <a:lnTo>
                    <a:pt x="4406876" y="198485"/>
                  </a:lnTo>
                  <a:lnTo>
                    <a:pt x="4411666" y="246874"/>
                  </a:lnTo>
                  <a:lnTo>
                    <a:pt x="4411666" y="1234272"/>
                  </a:lnTo>
                  <a:lnTo>
                    <a:pt x="4406650" y="1284027"/>
                  </a:lnTo>
                  <a:lnTo>
                    <a:pt x="4392266" y="1330369"/>
                  </a:lnTo>
                  <a:lnTo>
                    <a:pt x="4369505" y="1372304"/>
                  </a:lnTo>
                  <a:lnTo>
                    <a:pt x="4339360" y="1408840"/>
                  </a:lnTo>
                  <a:lnTo>
                    <a:pt x="4302823" y="1438985"/>
                  </a:lnTo>
                  <a:lnTo>
                    <a:pt x="4260888" y="1461747"/>
                  </a:lnTo>
                  <a:lnTo>
                    <a:pt x="4214546" y="1476131"/>
                  </a:lnTo>
                  <a:lnTo>
                    <a:pt x="4164791" y="1481147"/>
                  </a:lnTo>
                  <a:lnTo>
                    <a:pt x="1694671" y="1481147"/>
                  </a:lnTo>
                  <a:lnTo>
                    <a:pt x="1644916" y="1476131"/>
                  </a:lnTo>
                  <a:lnTo>
                    <a:pt x="1598574" y="1461747"/>
                  </a:lnTo>
                  <a:lnTo>
                    <a:pt x="1556639" y="1438985"/>
                  </a:lnTo>
                  <a:lnTo>
                    <a:pt x="1520103" y="1408840"/>
                  </a:lnTo>
                  <a:lnTo>
                    <a:pt x="1489958" y="1372304"/>
                  </a:lnTo>
                  <a:lnTo>
                    <a:pt x="1467197" y="1330369"/>
                  </a:lnTo>
                  <a:lnTo>
                    <a:pt x="1452812" y="1284027"/>
                  </a:lnTo>
                  <a:lnTo>
                    <a:pt x="1447797" y="1234272"/>
                  </a:lnTo>
                  <a:lnTo>
                    <a:pt x="1447797" y="246874"/>
                  </a:lnTo>
                  <a:close/>
                </a:path>
                <a:path w="6057900" h="4673600" extrusionOk="0">
                  <a:moveTo>
                    <a:pt x="0" y="1067597"/>
                  </a:moveTo>
                  <a:lnTo>
                    <a:pt x="5015" y="1017850"/>
                  </a:lnTo>
                  <a:lnTo>
                    <a:pt x="19399" y="971515"/>
                  </a:lnTo>
                  <a:lnTo>
                    <a:pt x="42161" y="929584"/>
                  </a:lnTo>
                  <a:lnTo>
                    <a:pt x="72306" y="893051"/>
                  </a:lnTo>
                  <a:lnTo>
                    <a:pt x="108842" y="862908"/>
                  </a:lnTo>
                  <a:lnTo>
                    <a:pt x="150777" y="840147"/>
                  </a:lnTo>
                  <a:lnTo>
                    <a:pt x="197119" y="825763"/>
                  </a:lnTo>
                  <a:lnTo>
                    <a:pt x="246874" y="820748"/>
                  </a:lnTo>
                  <a:lnTo>
                    <a:pt x="1345397" y="820748"/>
                  </a:lnTo>
                  <a:lnTo>
                    <a:pt x="1393785" y="825534"/>
                  </a:lnTo>
                  <a:lnTo>
                    <a:pt x="1439875" y="839535"/>
                  </a:lnTo>
                  <a:lnTo>
                    <a:pt x="1482369" y="862218"/>
                  </a:lnTo>
                  <a:lnTo>
                    <a:pt x="1519971" y="893048"/>
                  </a:lnTo>
                  <a:lnTo>
                    <a:pt x="1550791" y="930646"/>
                  </a:lnTo>
                  <a:lnTo>
                    <a:pt x="1573474" y="973132"/>
                  </a:lnTo>
                  <a:lnTo>
                    <a:pt x="1587482" y="1019213"/>
                  </a:lnTo>
                  <a:lnTo>
                    <a:pt x="1592271" y="1067597"/>
                  </a:lnTo>
                  <a:lnTo>
                    <a:pt x="1592271" y="2055020"/>
                  </a:lnTo>
                  <a:lnTo>
                    <a:pt x="1587256" y="2104767"/>
                  </a:lnTo>
                  <a:lnTo>
                    <a:pt x="1572871" y="2151103"/>
                  </a:lnTo>
                  <a:lnTo>
                    <a:pt x="1550110" y="2193033"/>
                  </a:lnTo>
                  <a:lnTo>
                    <a:pt x="1519965" y="2229567"/>
                  </a:lnTo>
                  <a:lnTo>
                    <a:pt x="1483429" y="2259710"/>
                  </a:lnTo>
                  <a:lnTo>
                    <a:pt x="1441493" y="2282470"/>
                  </a:lnTo>
                  <a:lnTo>
                    <a:pt x="1395152" y="2296854"/>
                  </a:lnTo>
                  <a:lnTo>
                    <a:pt x="1345397" y="2301870"/>
                  </a:lnTo>
                  <a:lnTo>
                    <a:pt x="246874" y="2301870"/>
                  </a:lnTo>
                  <a:lnTo>
                    <a:pt x="197119" y="2296854"/>
                  </a:lnTo>
                  <a:lnTo>
                    <a:pt x="150777" y="2282470"/>
                  </a:lnTo>
                  <a:lnTo>
                    <a:pt x="108842" y="2259710"/>
                  </a:lnTo>
                  <a:lnTo>
                    <a:pt x="72306" y="2229567"/>
                  </a:lnTo>
                  <a:lnTo>
                    <a:pt x="42161" y="2193033"/>
                  </a:lnTo>
                  <a:lnTo>
                    <a:pt x="19399" y="2151103"/>
                  </a:lnTo>
                  <a:lnTo>
                    <a:pt x="5015" y="2104767"/>
                  </a:lnTo>
                  <a:lnTo>
                    <a:pt x="0" y="2055020"/>
                  </a:lnTo>
                  <a:lnTo>
                    <a:pt x="0" y="1067597"/>
                  </a:lnTo>
                  <a:close/>
                </a:path>
                <a:path w="6057900" h="4673600" extrusionOk="0">
                  <a:moveTo>
                    <a:pt x="4852990" y="1447022"/>
                  </a:moveTo>
                  <a:lnTo>
                    <a:pt x="4859908" y="1404113"/>
                  </a:lnTo>
                  <a:lnTo>
                    <a:pt x="4879172" y="1366849"/>
                  </a:lnTo>
                  <a:lnTo>
                    <a:pt x="4908550" y="1337463"/>
                  </a:lnTo>
                  <a:lnTo>
                    <a:pt x="4945809" y="1318192"/>
                  </a:lnTo>
                  <a:lnTo>
                    <a:pt x="4988714" y="1311272"/>
                  </a:lnTo>
                  <a:lnTo>
                    <a:pt x="5596713" y="1311272"/>
                  </a:lnTo>
                  <a:lnTo>
                    <a:pt x="5648657" y="1321606"/>
                  </a:lnTo>
                  <a:lnTo>
                    <a:pt x="5692688" y="1351047"/>
                  </a:lnTo>
                  <a:lnTo>
                    <a:pt x="5722129" y="1395078"/>
                  </a:lnTo>
                  <a:lnTo>
                    <a:pt x="5732463" y="1447022"/>
                  </a:lnTo>
                  <a:lnTo>
                    <a:pt x="5732463" y="1989920"/>
                  </a:lnTo>
                  <a:lnTo>
                    <a:pt x="5725543" y="2032829"/>
                  </a:lnTo>
                  <a:lnTo>
                    <a:pt x="5706272" y="2070094"/>
                  </a:lnTo>
                  <a:lnTo>
                    <a:pt x="5676886" y="2099479"/>
                  </a:lnTo>
                  <a:lnTo>
                    <a:pt x="5639622" y="2118750"/>
                  </a:lnTo>
                  <a:lnTo>
                    <a:pt x="5596713" y="2125670"/>
                  </a:lnTo>
                  <a:lnTo>
                    <a:pt x="4988714" y="2125670"/>
                  </a:lnTo>
                  <a:lnTo>
                    <a:pt x="4945809" y="2118750"/>
                  </a:lnTo>
                  <a:lnTo>
                    <a:pt x="4908550" y="2099479"/>
                  </a:lnTo>
                  <a:lnTo>
                    <a:pt x="4879172" y="2070094"/>
                  </a:lnTo>
                  <a:lnTo>
                    <a:pt x="4859908" y="2032829"/>
                  </a:lnTo>
                  <a:lnTo>
                    <a:pt x="4852990" y="1989920"/>
                  </a:lnTo>
                  <a:lnTo>
                    <a:pt x="4852990" y="1447022"/>
                  </a:lnTo>
                  <a:close/>
                </a:path>
                <a:path w="6057900" h="4673600" extrusionOk="0">
                  <a:moveTo>
                    <a:pt x="4098916" y="3293793"/>
                  </a:moveTo>
                  <a:lnTo>
                    <a:pt x="4103362" y="3244191"/>
                  </a:lnTo>
                  <a:lnTo>
                    <a:pt x="4116181" y="3197506"/>
                  </a:lnTo>
                  <a:lnTo>
                    <a:pt x="4136593" y="3154517"/>
                  </a:lnTo>
                  <a:lnTo>
                    <a:pt x="4163819" y="3116003"/>
                  </a:lnTo>
                  <a:lnTo>
                    <a:pt x="4197080" y="3082744"/>
                  </a:lnTo>
                  <a:lnTo>
                    <a:pt x="4235597" y="3055519"/>
                  </a:lnTo>
                  <a:lnTo>
                    <a:pt x="4278591" y="3035108"/>
                  </a:lnTo>
                  <a:lnTo>
                    <a:pt x="4325282" y="3022289"/>
                  </a:lnTo>
                  <a:lnTo>
                    <a:pt x="4374891" y="3017843"/>
                  </a:lnTo>
                  <a:lnTo>
                    <a:pt x="5781938" y="3017843"/>
                  </a:lnTo>
                  <a:lnTo>
                    <a:pt x="5836019" y="3023195"/>
                  </a:lnTo>
                  <a:lnTo>
                    <a:pt x="5887535" y="3038850"/>
                  </a:lnTo>
                  <a:lnTo>
                    <a:pt x="5935032" y="3064207"/>
                  </a:lnTo>
                  <a:lnTo>
                    <a:pt x="5977062" y="3098668"/>
                  </a:lnTo>
                  <a:lnTo>
                    <a:pt x="6011523" y="3140698"/>
                  </a:lnTo>
                  <a:lnTo>
                    <a:pt x="6036881" y="3188196"/>
                  </a:lnTo>
                  <a:lnTo>
                    <a:pt x="6052536" y="3239711"/>
                  </a:lnTo>
                  <a:lnTo>
                    <a:pt x="6057887" y="3293793"/>
                  </a:lnTo>
                  <a:lnTo>
                    <a:pt x="6057887" y="4397641"/>
                  </a:lnTo>
                  <a:lnTo>
                    <a:pt x="6053441" y="4447242"/>
                  </a:lnTo>
                  <a:lnTo>
                    <a:pt x="6040623" y="4493927"/>
                  </a:lnTo>
                  <a:lnTo>
                    <a:pt x="6020211" y="4536916"/>
                  </a:lnTo>
                  <a:lnTo>
                    <a:pt x="5992986" y="4575430"/>
                  </a:lnTo>
                  <a:lnTo>
                    <a:pt x="5959727" y="4608689"/>
                  </a:lnTo>
                  <a:lnTo>
                    <a:pt x="5921213" y="4635914"/>
                  </a:lnTo>
                  <a:lnTo>
                    <a:pt x="5878224" y="4656326"/>
                  </a:lnTo>
                  <a:lnTo>
                    <a:pt x="5831539" y="4669144"/>
                  </a:lnTo>
                  <a:lnTo>
                    <a:pt x="5781938" y="4673590"/>
                  </a:lnTo>
                  <a:lnTo>
                    <a:pt x="4374891" y="4673590"/>
                  </a:lnTo>
                  <a:lnTo>
                    <a:pt x="4325282" y="4669144"/>
                  </a:lnTo>
                  <a:lnTo>
                    <a:pt x="4278591" y="4656326"/>
                  </a:lnTo>
                  <a:lnTo>
                    <a:pt x="4235597" y="4635914"/>
                  </a:lnTo>
                  <a:lnTo>
                    <a:pt x="4197080" y="4608689"/>
                  </a:lnTo>
                  <a:lnTo>
                    <a:pt x="4163819" y="4575430"/>
                  </a:lnTo>
                  <a:lnTo>
                    <a:pt x="4136593" y="4536916"/>
                  </a:lnTo>
                  <a:lnTo>
                    <a:pt x="4116181" y="4493927"/>
                  </a:lnTo>
                  <a:lnTo>
                    <a:pt x="4103362" y="4447242"/>
                  </a:lnTo>
                  <a:lnTo>
                    <a:pt x="4098916" y="4397641"/>
                  </a:lnTo>
                  <a:lnTo>
                    <a:pt x="4098916" y="3293793"/>
                  </a:lnTo>
                  <a:close/>
                </a:path>
                <a:path w="6057900" h="4673600" extrusionOk="0">
                  <a:moveTo>
                    <a:pt x="1535121" y="1407322"/>
                  </a:moveTo>
                  <a:lnTo>
                    <a:pt x="1539673" y="1384767"/>
                  </a:lnTo>
                  <a:lnTo>
                    <a:pt x="1552087" y="1366347"/>
                  </a:lnTo>
                  <a:lnTo>
                    <a:pt x="1570506" y="1353926"/>
                  </a:lnTo>
                  <a:lnTo>
                    <a:pt x="1593071" y="1349372"/>
                  </a:lnTo>
                  <a:lnTo>
                    <a:pt x="4074316" y="1349372"/>
                  </a:lnTo>
                  <a:lnTo>
                    <a:pt x="4115291" y="1366347"/>
                  </a:lnTo>
                  <a:lnTo>
                    <a:pt x="4132266" y="1407322"/>
                  </a:lnTo>
                  <a:lnTo>
                    <a:pt x="4132266" y="1639096"/>
                  </a:lnTo>
                  <a:lnTo>
                    <a:pt x="4127711" y="1661651"/>
                  </a:lnTo>
                  <a:lnTo>
                    <a:pt x="4115291" y="1680071"/>
                  </a:lnTo>
                  <a:lnTo>
                    <a:pt x="4096871" y="1692491"/>
                  </a:lnTo>
                  <a:lnTo>
                    <a:pt x="4074316" y="1697046"/>
                  </a:lnTo>
                  <a:lnTo>
                    <a:pt x="1593071" y="1697046"/>
                  </a:lnTo>
                  <a:lnTo>
                    <a:pt x="1570506" y="1692491"/>
                  </a:lnTo>
                  <a:lnTo>
                    <a:pt x="1552087" y="1680071"/>
                  </a:lnTo>
                  <a:lnTo>
                    <a:pt x="1539673" y="1661651"/>
                  </a:lnTo>
                  <a:lnTo>
                    <a:pt x="1535121" y="1639096"/>
                  </a:lnTo>
                  <a:lnTo>
                    <a:pt x="1535121" y="1407322"/>
                  </a:lnTo>
                  <a:close/>
                </a:path>
                <a:path w="6057900" h="4673600" extrusionOk="0">
                  <a:moveTo>
                    <a:pt x="5310189" y="1091422"/>
                  </a:moveTo>
                  <a:lnTo>
                    <a:pt x="5318109" y="1052181"/>
                  </a:lnTo>
                  <a:lnTo>
                    <a:pt x="5339711" y="1020132"/>
                  </a:lnTo>
                  <a:lnTo>
                    <a:pt x="5371751" y="998522"/>
                  </a:lnTo>
                  <a:lnTo>
                    <a:pt x="5410989" y="990598"/>
                  </a:lnTo>
                  <a:lnTo>
                    <a:pt x="5907863" y="990598"/>
                  </a:lnTo>
                  <a:lnTo>
                    <a:pt x="5946447" y="998272"/>
                  </a:lnTo>
                  <a:lnTo>
                    <a:pt x="5979162" y="1020122"/>
                  </a:lnTo>
                  <a:lnTo>
                    <a:pt x="6001012" y="1052838"/>
                  </a:lnTo>
                  <a:lnTo>
                    <a:pt x="6008687" y="1091422"/>
                  </a:lnTo>
                  <a:lnTo>
                    <a:pt x="6008687" y="1494621"/>
                  </a:lnTo>
                  <a:lnTo>
                    <a:pt x="6000763" y="1533863"/>
                  </a:lnTo>
                  <a:lnTo>
                    <a:pt x="5979153" y="1565912"/>
                  </a:lnTo>
                  <a:lnTo>
                    <a:pt x="5947104" y="1587522"/>
                  </a:lnTo>
                  <a:lnTo>
                    <a:pt x="5907863" y="1595446"/>
                  </a:lnTo>
                  <a:lnTo>
                    <a:pt x="5410989" y="1595446"/>
                  </a:lnTo>
                  <a:lnTo>
                    <a:pt x="5371751" y="1587522"/>
                  </a:lnTo>
                  <a:lnTo>
                    <a:pt x="5339711" y="1565912"/>
                  </a:lnTo>
                  <a:lnTo>
                    <a:pt x="5318109" y="1533863"/>
                  </a:lnTo>
                  <a:lnTo>
                    <a:pt x="5310189" y="1494621"/>
                  </a:lnTo>
                  <a:lnTo>
                    <a:pt x="5310189" y="1091422"/>
                  </a:lnTo>
                  <a:close/>
                </a:path>
              </a:pathLst>
            </a:custGeom>
            <a:noFill/>
            <a:ln w="50775" cap="flat" cmpd="sng">
              <a:solidFill>
                <a:srgbClr val="BF4F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 txBox="1">
            <a:spLocks noGrp="1"/>
          </p:cNvSpPr>
          <p:nvPr>
            <p:ph type="title"/>
          </p:nvPr>
        </p:nvSpPr>
        <p:spPr>
          <a:xfrm>
            <a:off x="2062168" y="692696"/>
            <a:ext cx="4680520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1"/>
              <a:t>Memex (1945) cont.</a:t>
            </a:r>
            <a:endParaRPr sz="3866" b="1"/>
          </a:p>
        </p:txBody>
      </p:sp>
      <p:sp>
        <p:nvSpPr>
          <p:cNvPr id="215" name="Google Shape;215;p8"/>
          <p:cNvSpPr txBox="1"/>
          <p:nvPr/>
        </p:nvSpPr>
        <p:spPr>
          <a:xfrm>
            <a:off x="2051720" y="1881679"/>
            <a:ext cx="6552728" cy="3965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425" rIns="0" bIns="0" anchor="t" anchorCtr="0">
            <a:spAutoFit/>
          </a:bodyPr>
          <a:lstStyle/>
          <a:p>
            <a:pPr marL="8929" marR="3572" lvl="0" indent="0" algn="l" rtl="0">
              <a:lnSpc>
                <a:spcPct val="1193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“If the user wishes to consult a certain book, he taps its code </a:t>
            </a:r>
            <a:r>
              <a:rPr lang="en-US" sz="2250" b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</a:t>
            </a:r>
            <a:r>
              <a:rPr lang="en-US" sz="225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keyboard…”</a:t>
            </a:r>
            <a:endParaRPr sz="2250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endParaRPr sz="2461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29" marR="383963" lvl="0" indent="0" algn="l" rtl="0">
              <a:lnSpc>
                <a:spcPct val="119377"/>
              </a:lnSpc>
              <a:spcBef>
                <a:spcPts val="4"/>
              </a:spcBef>
              <a:spcAft>
                <a:spcPts val="0"/>
              </a:spcAft>
              <a:buNone/>
            </a:pPr>
            <a:r>
              <a:rPr lang="en-US" sz="225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“Frequently-used codes are mnemonic, so that he seldom </a:t>
            </a:r>
            <a:r>
              <a:rPr lang="en-US" sz="2250" b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consults </a:t>
            </a:r>
            <a:r>
              <a:rPr lang="en-US" sz="225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 code book;”</a:t>
            </a:r>
            <a:endParaRPr sz="2250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1"/>
              </a:spcBef>
              <a:spcAft>
                <a:spcPts val="0"/>
              </a:spcAft>
              <a:buNone/>
            </a:pPr>
            <a:endParaRPr sz="2461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29" marR="199125" lvl="0" indent="0" algn="l" rtl="0">
              <a:lnSpc>
                <a:spcPct val="119377"/>
              </a:lnSpc>
              <a:spcBef>
                <a:spcPts val="4"/>
              </a:spcBef>
              <a:spcAft>
                <a:spcPts val="0"/>
              </a:spcAft>
              <a:buNone/>
            </a:pPr>
            <a:r>
              <a:rPr lang="en-US" sz="225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“He can add marginal notes and comments … even … by a  stylus scheme”</a:t>
            </a:r>
            <a:endParaRPr sz="2250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"/>
              </a:spcBef>
              <a:spcAft>
                <a:spcPts val="0"/>
              </a:spcAft>
              <a:buNone/>
            </a:pPr>
            <a:endParaRPr sz="2391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2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“All this is conventional…”</a:t>
            </a:r>
            <a:endParaRPr sz="2250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 txBox="1">
            <a:spLocks noGrp="1"/>
          </p:cNvSpPr>
          <p:nvPr>
            <p:ph type="title"/>
          </p:nvPr>
        </p:nvSpPr>
        <p:spPr>
          <a:xfrm>
            <a:off x="1835696" y="707036"/>
            <a:ext cx="7189738" cy="6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ctr" anchorCtr="0">
            <a:spAutoFit/>
          </a:bodyPr>
          <a:lstStyle/>
          <a:p>
            <a:pPr marL="8929" marR="3572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1"/>
              <a:t>SketchPad by Ivan Sutherland</a:t>
            </a:r>
            <a:endParaRPr sz="3866" b="1"/>
          </a:p>
        </p:txBody>
      </p:sp>
      <p:sp>
        <p:nvSpPr>
          <p:cNvPr id="221" name="Google Shape;221;p9"/>
          <p:cNvSpPr/>
          <p:nvPr/>
        </p:nvSpPr>
        <p:spPr>
          <a:xfrm>
            <a:off x="1829997" y="1772539"/>
            <a:ext cx="6757010" cy="427731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9"/>
          <p:cNvSpPr/>
          <p:nvPr/>
        </p:nvSpPr>
        <p:spPr>
          <a:xfrm>
            <a:off x="2699792" y="1484784"/>
            <a:ext cx="2592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 MIT (1963)</a:t>
            </a:r>
            <a:endParaRPr sz="18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chnology">
      <a:dk1>
        <a:srgbClr val="000000"/>
      </a:dk1>
      <a:lt1>
        <a:srgbClr val="FFFFFF"/>
      </a:lt1>
      <a:dk2>
        <a:srgbClr val="000000"/>
      </a:dk2>
      <a:lt2>
        <a:srgbClr val="0FFFFF"/>
      </a:lt2>
      <a:accent1>
        <a:srgbClr val="0FFFFF"/>
      </a:accent1>
      <a:accent2>
        <a:srgbClr val="E6A8BE"/>
      </a:accent2>
      <a:accent3>
        <a:srgbClr val="8AC34A"/>
      </a:accent3>
      <a:accent4>
        <a:srgbClr val="FFFFCC"/>
      </a:accent4>
      <a:accent5>
        <a:srgbClr val="82D2E5"/>
      </a:accent5>
      <a:accent6>
        <a:srgbClr val="FDCA8D"/>
      </a:accent6>
      <a:hlink>
        <a:srgbClr val="FF000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Technology">
      <a:dk1>
        <a:srgbClr val="000000"/>
      </a:dk1>
      <a:lt1>
        <a:srgbClr val="FFFFFF"/>
      </a:lt1>
      <a:dk2>
        <a:srgbClr val="000000"/>
      </a:dk2>
      <a:lt2>
        <a:srgbClr val="0FFFFF"/>
      </a:lt2>
      <a:accent1>
        <a:srgbClr val="0FFFFF"/>
      </a:accent1>
      <a:accent2>
        <a:srgbClr val="E6A8BE"/>
      </a:accent2>
      <a:accent3>
        <a:srgbClr val="8AC34A"/>
      </a:accent3>
      <a:accent4>
        <a:srgbClr val="FFFFCC"/>
      </a:accent4>
      <a:accent5>
        <a:srgbClr val="82D2E5"/>
      </a:accent5>
      <a:accent6>
        <a:srgbClr val="FDCA8D"/>
      </a:accent6>
      <a:hlink>
        <a:srgbClr val="FF000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933</Words>
  <Application>Microsoft Office PowerPoint</Application>
  <PresentationFormat>On-screen Show (4:3)</PresentationFormat>
  <Paragraphs>147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Calibri</vt:lpstr>
      <vt:lpstr>Source Serif Pro</vt:lpstr>
      <vt:lpstr>Times New Roman</vt:lpstr>
      <vt:lpstr>arial</vt:lpstr>
      <vt:lpstr>arial</vt:lpstr>
      <vt:lpstr>template</vt:lpstr>
      <vt:lpstr>Custom Design</vt:lpstr>
      <vt:lpstr>IT- 4201 Human Computer Interaction</vt:lpstr>
      <vt:lpstr>Contents</vt:lpstr>
      <vt:lpstr>Calculating devices in antiquity</vt:lpstr>
      <vt:lpstr>Konrad Zuse (1910-1995)</vt:lpstr>
      <vt:lpstr>ENIAC (~1946)</vt:lpstr>
      <vt:lpstr>Memex (1945)</vt:lpstr>
      <vt:lpstr>Memex (1945) cont.</vt:lpstr>
      <vt:lpstr>Memex (1945) cont.</vt:lpstr>
      <vt:lpstr>SketchPad by Ivan Sutherland</vt:lpstr>
      <vt:lpstr>SketchPad by Ivan Sutherland (cont.)</vt:lpstr>
      <vt:lpstr>SketchPad by Ivan Sutherland (cont.)</vt:lpstr>
      <vt:lpstr>PowerPoint Presentation</vt:lpstr>
      <vt:lpstr>First mouse by Engelbard at  Stanford (1963)</vt:lpstr>
      <vt:lpstr>Nothing eventful happened in the  next 10 years…</vt:lpstr>
      <vt:lpstr>Xerox Alto (1973)</vt:lpstr>
      <vt:lpstr>PowerPoint Presentation</vt:lpstr>
      <vt:lpstr>VisiCalc (1979)</vt:lpstr>
      <vt:lpstr>VisiCalc was the Killer App for  Personal Computers</vt:lpstr>
      <vt:lpstr>PowerPoint Presentation</vt:lpstr>
      <vt:lpstr>Xerox Star (1981)</vt:lpstr>
      <vt:lpstr>PowerPoint Presentation</vt:lpstr>
      <vt:lpstr>Apple Lisa (1981)</vt:lpstr>
      <vt:lpstr>Apple Lisa (1981) (cont.)</vt:lpstr>
      <vt:lpstr>Apple Mac (1984)</vt:lpstr>
      <vt:lpstr>Windows 1.0 (1985)</vt:lpstr>
      <vt:lpstr>Windows 1.0 (1985) (cont.)</vt:lpstr>
      <vt:lpstr>Windows 1.0 (1985) (cont.)</vt:lpstr>
      <vt:lpstr>Windows 2.0 (1987)</vt:lpstr>
      <vt:lpstr>Windows 2.0 (1987) (cont.)</vt:lpstr>
      <vt:lpstr>Windows 3.0 (1990) (cont.)</vt:lpstr>
      <vt:lpstr>Windows 3.0 (1990) (cont.)</vt:lpstr>
      <vt:lpstr>World Wide Web (1990)</vt:lpstr>
      <vt:lpstr>PowerPoint Presentation</vt:lpstr>
      <vt:lpstr>PowerPoint Presentation</vt:lpstr>
      <vt:lpstr>HCI’s impact on society</vt:lpstr>
      <vt:lpstr>HCI’s impact on culture</vt:lpstr>
      <vt:lpstr>HCI’s impact on economy</vt:lpstr>
      <vt:lpstr>What now???</vt:lpstr>
      <vt:lpstr>Fabrication (3D Printing) in HCI</vt:lpstr>
      <vt:lpstr>PowerPoint Presentation</vt:lpstr>
      <vt:lpstr>3D Printing pancakes using FDM (Fused deposition modeling)</vt:lpstr>
      <vt:lpstr>Society as the next platform</vt:lpstr>
      <vt:lpstr>And beyond (VR/AR)</vt:lpstr>
      <vt:lpstr>Where should I fit knowing HCI?</vt:lpstr>
      <vt:lpstr>Where should I fit knowing HCI? (cont.)</vt:lpstr>
      <vt:lpstr>HCI Professional Roles</vt:lpstr>
      <vt:lpstr>Activity/Assignment</vt:lpstr>
      <vt:lpstr>Activity (10 minutes)</vt:lpstr>
      <vt:lpstr>Reflection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IT- 4201 Human Computer Interaction</dc:title>
  <dc:creator>Alina</dc:creator>
  <cp:lastModifiedBy>HP</cp:lastModifiedBy>
  <cp:revision>2</cp:revision>
  <dcterms:created xsi:type="dcterms:W3CDTF">2019-06-27T07:30:33Z</dcterms:created>
  <dcterms:modified xsi:type="dcterms:W3CDTF">2023-05-23T04:03:05Z</dcterms:modified>
</cp:coreProperties>
</file>